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5"/>
  </p:notesMasterIdLst>
  <p:handoutMasterIdLst>
    <p:handoutMasterId r:id="rId276"/>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907" r:id="rId67"/>
    <p:sldId id="831" r:id="rId68"/>
    <p:sldId id="733" r:id="rId69"/>
    <p:sldId id="727" r:id="rId70"/>
    <p:sldId id="728" r:id="rId71"/>
    <p:sldId id="850" r:id="rId72"/>
    <p:sldId id="845" r:id="rId73"/>
    <p:sldId id="847" r:id="rId74"/>
    <p:sldId id="729" r:id="rId75"/>
    <p:sldId id="849" r:id="rId76"/>
    <p:sldId id="848" r:id="rId77"/>
    <p:sldId id="846" r:id="rId78"/>
    <p:sldId id="851" r:id="rId79"/>
    <p:sldId id="730" r:id="rId80"/>
    <p:sldId id="852" r:id="rId81"/>
    <p:sldId id="856" r:id="rId82"/>
    <p:sldId id="731" r:id="rId83"/>
    <p:sldId id="858" r:id="rId84"/>
    <p:sldId id="859" r:id="rId85"/>
    <p:sldId id="860" r:id="rId86"/>
    <p:sldId id="857" r:id="rId87"/>
    <p:sldId id="853" r:id="rId88"/>
    <p:sldId id="861" r:id="rId89"/>
    <p:sldId id="862" r:id="rId90"/>
    <p:sldId id="863" r:id="rId91"/>
    <p:sldId id="864" r:id="rId92"/>
    <p:sldId id="735" r:id="rId93"/>
    <p:sldId id="854" r:id="rId94"/>
    <p:sldId id="866" r:id="rId95"/>
    <p:sldId id="865" r:id="rId96"/>
    <p:sldId id="867" r:id="rId97"/>
    <p:sldId id="736" r:id="rId98"/>
    <p:sldId id="738" r:id="rId99"/>
    <p:sldId id="740" r:id="rId100"/>
    <p:sldId id="739" r:id="rId101"/>
    <p:sldId id="737" r:id="rId102"/>
    <p:sldId id="741" r:id="rId103"/>
    <p:sldId id="742" r:id="rId104"/>
    <p:sldId id="743" r:id="rId105"/>
    <p:sldId id="855" r:id="rId106"/>
    <p:sldId id="744" r:id="rId107"/>
    <p:sldId id="747" r:id="rId108"/>
    <p:sldId id="745" r:id="rId109"/>
    <p:sldId id="752" r:id="rId110"/>
    <p:sldId id="753" r:id="rId111"/>
    <p:sldId id="754" r:id="rId112"/>
    <p:sldId id="755" r:id="rId113"/>
    <p:sldId id="563" r:id="rId114"/>
    <p:sldId id="892" r:id="rId115"/>
    <p:sldId id="893" r:id="rId116"/>
    <p:sldId id="894" r:id="rId117"/>
    <p:sldId id="895" r:id="rId118"/>
    <p:sldId id="896" r:id="rId119"/>
    <p:sldId id="897" r:id="rId120"/>
    <p:sldId id="898" r:id="rId121"/>
    <p:sldId id="899" r:id="rId122"/>
    <p:sldId id="900" r:id="rId123"/>
    <p:sldId id="901" r:id="rId124"/>
    <p:sldId id="948" r:id="rId125"/>
    <p:sldId id="806" r:id="rId126"/>
    <p:sldId id="726" r:id="rId127"/>
    <p:sldId id="868" r:id="rId128"/>
    <p:sldId id="869" r:id="rId129"/>
    <p:sldId id="870" r:id="rId130"/>
    <p:sldId id="871" r:id="rId131"/>
    <p:sldId id="566" r:id="rId132"/>
    <p:sldId id="809" r:id="rId133"/>
    <p:sldId id="810" r:id="rId134"/>
    <p:sldId id="872" r:id="rId135"/>
    <p:sldId id="873" r:id="rId136"/>
    <p:sldId id="874" r:id="rId137"/>
    <p:sldId id="811" r:id="rId138"/>
    <p:sldId id="812" r:id="rId139"/>
    <p:sldId id="813" r:id="rId140"/>
    <p:sldId id="814" r:id="rId141"/>
    <p:sldId id="815" r:id="rId142"/>
    <p:sldId id="785" r:id="rId143"/>
    <p:sldId id="807" r:id="rId144"/>
    <p:sldId id="787" r:id="rId145"/>
    <p:sldId id="788" r:id="rId146"/>
    <p:sldId id="908" r:id="rId147"/>
    <p:sldId id="910" r:id="rId148"/>
    <p:sldId id="912" r:id="rId149"/>
    <p:sldId id="913" r:id="rId150"/>
    <p:sldId id="914" r:id="rId151"/>
    <p:sldId id="564" r:id="rId152"/>
    <p:sldId id="565" r:id="rId153"/>
    <p:sldId id="808" r:id="rId154"/>
    <p:sldId id="567" r:id="rId155"/>
    <p:sldId id="568" r:id="rId156"/>
    <p:sldId id="949" r:id="rId157"/>
    <p:sldId id="569" r:id="rId158"/>
    <p:sldId id="570" r:id="rId159"/>
    <p:sldId id="789" r:id="rId160"/>
    <p:sldId id="571" r:id="rId161"/>
    <p:sldId id="572" r:id="rId162"/>
    <p:sldId id="573" r:id="rId163"/>
    <p:sldId id="574" r:id="rId164"/>
    <p:sldId id="575" r:id="rId165"/>
    <p:sldId id="706" r:id="rId166"/>
    <p:sldId id="875" r:id="rId167"/>
    <p:sldId id="876" r:id="rId168"/>
    <p:sldId id="877" r:id="rId169"/>
    <p:sldId id="878" r:id="rId170"/>
    <p:sldId id="915" r:id="rId171"/>
    <p:sldId id="918" r:id="rId172"/>
    <p:sldId id="919" r:id="rId173"/>
    <p:sldId id="950" r:id="rId174"/>
    <p:sldId id="920" r:id="rId175"/>
    <p:sldId id="921" r:id="rId176"/>
    <p:sldId id="922" r:id="rId177"/>
    <p:sldId id="697" r:id="rId178"/>
    <p:sldId id="791" r:id="rId179"/>
    <p:sldId id="627" r:id="rId180"/>
    <p:sldId id="629" r:id="rId181"/>
    <p:sldId id="631" r:id="rId182"/>
    <p:sldId id="649" r:id="rId183"/>
    <p:sldId id="591" r:id="rId184"/>
    <p:sldId id="650" r:id="rId185"/>
    <p:sldId id="632" r:id="rId186"/>
    <p:sldId id="671" r:id="rId187"/>
    <p:sldId id="633" r:id="rId188"/>
    <p:sldId id="792" r:id="rId189"/>
    <p:sldId id="641" r:id="rId190"/>
    <p:sldId id="672" r:id="rId191"/>
    <p:sldId id="642" r:id="rId192"/>
    <p:sldId id="673" r:id="rId193"/>
    <p:sldId id="943" r:id="rId194"/>
    <p:sldId id="924" r:id="rId195"/>
    <p:sldId id="927" r:id="rId196"/>
    <p:sldId id="940" r:id="rId197"/>
    <p:sldId id="937" r:id="rId198"/>
    <p:sldId id="938" r:id="rId199"/>
    <p:sldId id="939" r:id="rId200"/>
    <p:sldId id="925" r:id="rId201"/>
    <p:sldId id="944" r:id="rId202"/>
    <p:sldId id="945" r:id="rId203"/>
    <p:sldId id="946" r:id="rId204"/>
    <p:sldId id="929" r:id="rId205"/>
    <p:sldId id="930" r:id="rId206"/>
    <p:sldId id="931" r:id="rId207"/>
    <p:sldId id="926" r:id="rId208"/>
    <p:sldId id="923" r:id="rId209"/>
    <p:sldId id="942" r:id="rId210"/>
    <p:sldId id="951" r:id="rId211"/>
    <p:sldId id="643" r:id="rId212"/>
    <p:sldId id="676" r:id="rId213"/>
    <p:sldId id="677" r:id="rId214"/>
    <p:sldId id="678" r:id="rId215"/>
    <p:sldId id="688" r:id="rId216"/>
    <p:sldId id="681" r:id="rId217"/>
    <p:sldId id="794" r:id="rId218"/>
    <p:sldId id="795" r:id="rId219"/>
    <p:sldId id="644" r:id="rId220"/>
    <p:sldId id="645" r:id="rId221"/>
    <p:sldId id="647" r:id="rId222"/>
    <p:sldId id="657" r:id="rId223"/>
    <p:sldId id="656" r:id="rId224"/>
    <p:sldId id="658" r:id="rId225"/>
    <p:sldId id="659" r:id="rId226"/>
    <p:sldId id="660" r:id="rId227"/>
    <p:sldId id="665" r:id="rId228"/>
    <p:sldId id="666" r:id="rId229"/>
    <p:sldId id="667" r:id="rId230"/>
    <p:sldId id="679" r:id="rId231"/>
    <p:sldId id="803" r:id="rId232"/>
    <p:sldId id="680" r:id="rId233"/>
    <p:sldId id="668" r:id="rId234"/>
    <p:sldId id="669" r:id="rId235"/>
    <p:sldId id="670" r:id="rId236"/>
    <p:sldId id="797" r:id="rId237"/>
    <p:sldId id="798" r:id="rId238"/>
    <p:sldId id="879" r:id="rId239"/>
    <p:sldId id="799" r:id="rId240"/>
    <p:sldId id="800" r:id="rId241"/>
    <p:sldId id="693" r:id="rId242"/>
    <p:sldId id="694" r:id="rId243"/>
    <p:sldId id="805" r:id="rId244"/>
    <p:sldId id="707" r:id="rId245"/>
    <p:sldId id="776" r:id="rId246"/>
    <p:sldId id="775" r:id="rId247"/>
    <p:sldId id="804" r:id="rId248"/>
    <p:sldId id="708" r:id="rId249"/>
    <p:sldId id="711" r:id="rId250"/>
    <p:sldId id="773" r:id="rId251"/>
    <p:sldId id="774" r:id="rId252"/>
    <p:sldId id="606" r:id="rId253"/>
    <p:sldId id="700" r:id="rId254"/>
    <p:sldId id="702" r:id="rId255"/>
    <p:sldId id="701" r:id="rId256"/>
    <p:sldId id="704" r:id="rId257"/>
    <p:sldId id="703" r:id="rId258"/>
    <p:sldId id="952" r:id="rId259"/>
    <p:sldId id="756" r:id="rId260"/>
    <p:sldId id="757" r:id="rId261"/>
    <p:sldId id="758" r:id="rId262"/>
    <p:sldId id="661" r:id="rId263"/>
    <p:sldId id="662" r:id="rId264"/>
    <p:sldId id="663" r:id="rId265"/>
    <p:sldId id="790" r:id="rId266"/>
    <p:sldId id="698" r:id="rId267"/>
    <p:sldId id="699" r:id="rId268"/>
    <p:sldId id="648" r:id="rId269"/>
    <p:sldId id="793" r:id="rId270"/>
    <p:sldId id="778" r:id="rId271"/>
    <p:sldId id="801" r:id="rId272"/>
    <p:sldId id="953" r:id="rId273"/>
    <p:sldId id="954" r:id="rId274"/>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907"/>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77941" autoAdjust="0"/>
  </p:normalViewPr>
  <p:slideViewPr>
    <p:cSldViewPr>
      <p:cViewPr varScale="1">
        <p:scale>
          <a:sx n="91" d="100"/>
          <a:sy n="91" d="100"/>
        </p:scale>
        <p:origin x="-2274" y="-1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orient="horz" pos="3125"/>
        <p:guide pos="2160"/>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handoutMaster" Target="handoutMasters/handout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smtClean="0"/>
            <a:t>Logistics (breaks, facilities, lunch, etc.)</a:t>
          </a:r>
          <a:endParaRPr lang="en-US" b="1" dirty="0"/>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smtClean="0"/>
            <a:t>Rules of Engagement</a:t>
          </a:r>
          <a:endParaRPr lang="en-US" b="1"/>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smtClean="0"/>
            <a:t>Introductions</a:t>
          </a:r>
          <a:endParaRPr lang="en-US" b="1"/>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smtClean="0"/>
            <a:t>Let’s Get Started!</a:t>
          </a:r>
          <a:endParaRPr lang="en-US" b="1"/>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4A282935-9498-43CF-872A-493E5740C586}" srcId="{4FEC9171-55B3-4227-9BA3-E035B6351EF5}" destId="{7102AA6E-0B71-43EC-A6BD-0C12D18AE0F3}" srcOrd="0" destOrd="0" parTransId="{E7F1ED76-6B14-46F6-8C2D-E7C6212E6E17}" sibTransId="{0C0DAE50-7C90-46E2-B2C0-1FD30B3F2834}"/>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AE0E4827-3FB0-4323-9BF0-25C002D92369}" type="presOf" srcId="{7102AA6E-0B71-43EC-A6BD-0C12D18AE0F3}" destId="{4EE26DEB-3716-4AE5-985E-3813FF83D194}" srcOrd="0" destOrd="0" presId="urn:microsoft.com/office/officeart/2008/layout/LinedList"/>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030E8541-F776-4297-BCE2-1B939EDEB651}" srcId="{4FEC9171-55B3-4227-9BA3-E035B6351EF5}" destId="{9986E5BE-A5AE-43E7-B94B-276D52DABC0D}" srcOrd="2" destOrd="0" parTransId="{FAA58D88-BB78-48A5-B387-3F27DB9C77D1}" sibTransId="{4FABA326-C4A4-4FEC-87A8-24DC9ED8AFAF}"/>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smtClean="0">
              <a:solidFill>
                <a:schemeClr val="tx1"/>
              </a:solidFill>
              <a:latin typeface="+mn-lt"/>
              <a:ea typeface="Source Sans Pro" panose="020B0503030403020204" pitchFamily="34" charset="0"/>
              <a:cs typeface="Arial" panose="020B0604020202020204" pitchFamily="34" charset="0"/>
            </a:rPr>
            <a:t>Name &amp; Role</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smtClean="0">
              <a:solidFill>
                <a:schemeClr val="tx1"/>
              </a:solidFill>
              <a:latin typeface="+mn-lt"/>
              <a:ea typeface="Source Sans Pro" panose="020B0503030403020204" pitchFamily="34" charset="0"/>
              <a:cs typeface="Arial" panose="020B0604020202020204" pitchFamily="34" charset="0"/>
            </a:rPr>
            <a:t>Team, Group, or Department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smtClean="0">
              <a:solidFill>
                <a:schemeClr val="tx1"/>
              </a:solidFill>
              <a:latin typeface="+mn-lt"/>
              <a:ea typeface="Arial"/>
              <a:cs typeface="Arial"/>
              <a:sym typeface="Arial"/>
            </a:rPr>
            <a:t>Expectations for the class</a:t>
          </a:r>
          <a:r>
            <a:rPr lang="en-US" sz="1600" dirty="0" smtClean="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smtClean="0">
              <a:solidFill>
                <a:schemeClr val="tx1"/>
              </a:solidFill>
              <a:latin typeface="+mn-lt"/>
            </a:rPr>
            <a:t>S</a:t>
          </a:r>
          <a:r>
            <a:rPr lang="en-US" sz="1600" dirty="0" smtClean="0">
              <a:solidFill>
                <a:schemeClr val="tx1"/>
              </a:solidFill>
              <a:latin typeface="+mn-lt"/>
              <a:ea typeface="Arial"/>
              <a:cs typeface="Arial"/>
              <a:sym typeface="Arial"/>
            </a:rPr>
            <a:t>omething interesting about yourself</a:t>
          </a:r>
          <a:r>
            <a:rPr lang="en-US" sz="1600" dirty="0" smtClean="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t>
        <a:bodyPr/>
        <a:lstStyle/>
        <a:p>
          <a:endParaRPr lang="en-US"/>
        </a:p>
      </dgm:t>
    </dgm:pt>
    <dgm:pt modelId="{2B8893FA-22E4-F64D-A672-88510715ECB3}" type="pres">
      <dgm:prSet presAssocID="{D135D6C8-DEB3-7F49-86BD-3055C14E5AF7}" presName="arrow" presStyleLbl="bgShp" presStyleIdx="0" presStyleCnt="1"/>
      <dgm:spPr>
        <a:solidFill>
          <a:srgbClr val="FF6700"/>
        </a:solidFill>
      </dgm:spPr>
      <dgm:t>
        <a:bodyPr/>
        <a:lstStyle/>
        <a:p>
          <a:endParaRPr lang="en-US"/>
        </a:p>
      </dgm:t>
    </dgm:pt>
    <dgm:pt modelId="{2D6EBF74-8D04-E340-ABBB-8974C2A911B6}" type="pres">
      <dgm:prSet presAssocID="{D135D6C8-DEB3-7F49-86BD-3055C14E5AF7}" presName="linearProcess" presStyleCnt="0"/>
      <dgm:spPr/>
      <dgm:t>
        <a:bodyPr/>
        <a:lstStyle/>
        <a:p>
          <a:endParaRPr lang="en-US"/>
        </a:p>
      </dgm:t>
    </dgm:pt>
    <dgm:pt modelId="{6BA6CD50-0BFF-AC4D-B9E0-92374516F637}" type="pres">
      <dgm:prSet presAssocID="{5990911E-DD37-3C4C-A98C-0E244CEC72F3}" presName="textNode" presStyleLbl="node1" presStyleIdx="0" presStyleCnt="4" custScaleX="256449">
        <dgm:presLayoutVars>
          <dgm:bulletEnabled val="1"/>
        </dgm:presLayoutVars>
      </dgm:prSet>
      <dgm:spPr/>
      <dgm:t>
        <a:bodyPr/>
        <a:lstStyle/>
        <a:p>
          <a:endParaRPr lang="en-US"/>
        </a:p>
      </dgm:t>
    </dgm:pt>
    <dgm:pt modelId="{913A3272-2828-7B4E-8784-AE78C7DC398F}" type="pres">
      <dgm:prSet presAssocID="{91C8254E-981F-7B4C-845E-112E4A6327DA}" presName="sibTrans" presStyleCnt="0"/>
      <dgm:spPr/>
      <dgm:t>
        <a:bodyPr/>
        <a:lstStyle/>
        <a:p>
          <a:endParaRPr lang="en-US"/>
        </a:p>
      </dgm:t>
    </dgm:pt>
    <dgm:pt modelId="{349106AC-8B60-2A48-9245-59788D149B2A}" type="pres">
      <dgm:prSet presAssocID="{6A6C2FF2-CE43-DB41-A084-0CCD7FF78EED}" presName="textNode" presStyleLbl="node1" presStyleIdx="1" presStyleCnt="4" custScaleX="256449">
        <dgm:presLayoutVars>
          <dgm:bulletEnabled val="1"/>
        </dgm:presLayoutVars>
      </dgm:prSet>
      <dgm:spPr/>
      <dgm:t>
        <a:bodyPr/>
        <a:lstStyle/>
        <a:p>
          <a:endParaRPr lang="en-US"/>
        </a:p>
      </dgm:t>
    </dgm:pt>
    <dgm:pt modelId="{1715E9E5-153E-0C4E-BC98-F058FD43591D}" type="pres">
      <dgm:prSet presAssocID="{8A41FE17-C148-E24C-B69D-D106EAA0C87C}" presName="sibTrans" presStyleCnt="0"/>
      <dgm:spPr/>
      <dgm:t>
        <a:bodyPr/>
        <a:lstStyle/>
        <a:p>
          <a:endParaRPr lang="en-US"/>
        </a:p>
      </dgm:t>
    </dgm:pt>
    <dgm:pt modelId="{1F39BB52-28E6-424B-B4F9-84F7B11E1B07}" type="pres">
      <dgm:prSet presAssocID="{213A1F5C-111E-F247-9CBE-11D4828E92AE}" presName="textNode" presStyleLbl="node1" presStyleIdx="2" presStyleCnt="4" custScaleX="256449">
        <dgm:presLayoutVars>
          <dgm:bulletEnabled val="1"/>
        </dgm:presLayoutVars>
      </dgm:prSet>
      <dgm:spPr/>
      <dgm:t>
        <a:bodyPr/>
        <a:lstStyle/>
        <a:p>
          <a:endParaRPr lang="en-US"/>
        </a:p>
      </dgm:t>
    </dgm:pt>
    <dgm:pt modelId="{290ACA6D-EBD4-2849-A08C-541A6D3D14F6}" type="pres">
      <dgm:prSet presAssocID="{4918FA99-F5B9-B340-90ED-8261DC3F0C02}" presName="sibTrans" presStyleCnt="0"/>
      <dgm:spPr/>
      <dgm:t>
        <a:bodyPr/>
        <a:lstStyle/>
        <a:p>
          <a:endParaRPr lang="en-US"/>
        </a:p>
      </dgm:t>
    </dgm:pt>
    <dgm:pt modelId="{2CBEFE2E-E9AC-2C4E-8AF5-16999BB3772A}" type="pres">
      <dgm:prSet presAssocID="{ABFE63E5-FFC7-AC40-A18D-FBDF904DD740}" presName="textNode" presStyleLbl="node1" presStyleIdx="3" presStyleCnt="4" custScaleX="256449">
        <dgm:presLayoutVars>
          <dgm:bulletEnabled val="1"/>
        </dgm:presLayoutVars>
      </dgm:prSet>
      <dgm:spPr/>
      <dgm:t>
        <a:bodyPr/>
        <a:lstStyle/>
        <a:p>
          <a:endParaRPr lang="en-US"/>
        </a:p>
      </dgm:t>
    </dgm:pt>
  </dgm:ptLst>
  <dgm:cxnLst>
    <dgm:cxn modelId="{E906806C-0827-4F61-AD5E-EF0B90ABBF43}" type="presOf" srcId="{213A1F5C-111E-F247-9CBE-11D4828E92AE}" destId="{1F39BB52-28E6-424B-B4F9-84F7B11E1B07}"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F30B781B-BA49-2840-813D-8A529098402A}" srcId="{D135D6C8-DEB3-7F49-86BD-3055C14E5AF7}" destId="{213A1F5C-111E-F247-9CBE-11D4828E92AE}" srcOrd="2" destOrd="0" parTransId="{51725019-A4D4-C24C-8B80-E5B176F8B6DB}" sibTransId="{4918FA99-F5B9-B340-90ED-8261DC3F0C02}"/>
    <dgm:cxn modelId="{F7B1980D-E2B6-41B8-9744-9B8D0D3F63A6}" type="presOf" srcId="{D135D6C8-DEB3-7F49-86BD-3055C14E5AF7}" destId="{346C7287-0983-244C-A1FF-6B233D0B5826}" srcOrd="0" destOrd="0" presId="urn:microsoft.com/office/officeart/2005/8/layout/hProcess9"/>
    <dgm:cxn modelId="{5B04C8A7-1657-409D-93C7-CF8928535242}" type="presOf" srcId="{ABFE63E5-FFC7-AC40-A18D-FBDF904DD740}" destId="{2CBEFE2E-E9AC-2C4E-8AF5-16999BB377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783AB18F-B75F-1D43-8E73-1C711928703D}" srcId="{D135D6C8-DEB3-7F49-86BD-3055C14E5AF7}" destId="{5990911E-DD37-3C4C-A98C-0E244CEC72F3}" srcOrd="0" destOrd="0" parTransId="{3CF812AC-A789-864B-887F-695BDCEB7880}" sibTransId="{91C8254E-981F-7B4C-845E-112E4A6327DA}"/>
    <dgm:cxn modelId="{33E2D443-D170-44CF-95A3-CEE270F66979}" type="presOf" srcId="{5990911E-DD37-3C4C-A98C-0E244CEC72F3}" destId="{6BA6CD50-0BFF-AC4D-B9E0-92374516F637}" srcOrd="0" destOrd="0" presId="urn:microsoft.com/office/officeart/2005/8/layout/hProcess9"/>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smtClean="0"/>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smtClean="0"/>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smtClean="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smtClean="0"/>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2D8410A-F650-4F78-B09B-68A2602316BE}" type="presOf" srcId="{BA2F1DFA-D74B-4A41-B851-4A4C19DC4BFF}" destId="{E3462E1D-13F2-4232-82AC-ED5983C15C62}" srcOrd="0" destOrd="0" presId="urn:microsoft.com/office/officeart/2008/layout/LinedList"/>
    <dgm:cxn modelId="{3248839E-01CB-486F-A89C-F2F176D7AB50}" srcId="{BA2F1DFA-D74B-4A41-B851-4A4C19DC4BFF}" destId="{75EA52C0-B5DD-4725-9D5D-B62BD728E788}" srcOrd="3" destOrd="0" parTransId="{BCDB9D8B-0380-41DE-8187-53CBF50FD066}" sibTransId="{4E080B2E-75E1-4F45-9B22-A45D1DBC3E47}"/>
    <dgm:cxn modelId="{52FE54DA-72D3-4FC3-8925-7C55C1F613AB}" type="presOf" srcId="{75EA52C0-B5DD-4725-9D5D-B62BD728E788}" destId="{77620F58-055C-4807-9E43-825C608B2710}" srcOrd="0" destOrd="0" presId="urn:microsoft.com/office/officeart/2008/layout/LinedList"/>
    <dgm:cxn modelId="{ACFCCF04-EFA5-43C5-8A1F-B3AD558E3717}" type="presOf" srcId="{5027B820-CD8A-4FC3-B296-77B829A9E14B}" destId="{87EB0435-EF1C-4A79-ABF9-BC81EC2A59F6}" srcOrd="0" destOrd="0" presId="urn:microsoft.com/office/officeart/2008/layout/LinedList"/>
    <dgm:cxn modelId="{ECC76ECF-6971-4B58-81F3-1B0B4F1BCABF}" srcId="{BA2F1DFA-D74B-4A41-B851-4A4C19DC4BFF}" destId="{758DFBA5-F6B5-45C4-844D-7FCC1576AFDD}" srcOrd="0" destOrd="0" parTransId="{C6A4CA2C-0D9E-4B7C-8791-9BCAF88F2734}" sibTransId="{B65CD9BD-11C1-401F-AB50-5A77D24FE531}"/>
    <dgm:cxn modelId="{60A73848-2906-4E67-81C4-F3525E63DDC3}" type="presOf" srcId="{758DFBA5-F6B5-45C4-844D-7FCC1576AFDD}" destId="{95280CA4-4F7D-4C7F-92E1-597E62D9FD54}" srcOrd="0" destOrd="0" presId="urn:microsoft.com/office/officeart/2008/layout/LinedList"/>
    <dgm:cxn modelId="{B84B0D7A-3257-4D89-BBC4-0F78C000E83A}" srcId="{BA2F1DFA-D74B-4A41-B851-4A4C19DC4BFF}" destId="{B7DF1F10-313F-4AEB-9978-E1868BB3C164}" srcOrd="1" destOrd="0" parTransId="{8C190798-9079-4E21-9C44-5F051BA180BC}" sibTransId="{5E885FAD-B787-4EE6-8ECA-5BF954C1F19A}"/>
    <dgm:cxn modelId="{B183DB19-81A3-45CE-A877-93DDFAA14E20}" type="presOf" srcId="{B7DF1F10-313F-4AEB-9978-E1868BB3C164}" destId="{796850DB-B99E-48E3-8CA6-2D915E61AC7A}"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smtClean="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smtClean="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smtClean="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t>
        <a:bodyPr/>
        <a:lstStyle/>
        <a:p>
          <a:endParaRPr lang="en-US"/>
        </a:p>
      </dgm:t>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t>
        <a:bodyPr/>
        <a:lstStyle/>
        <a:p>
          <a:endParaRPr lang="en-US"/>
        </a:p>
      </dgm:t>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t>
        <a:bodyPr/>
        <a:lstStyle/>
        <a:p>
          <a:endParaRPr lang="en-US"/>
        </a:p>
      </dgm:t>
    </dgm:pt>
  </dgm:ptLst>
  <dgm:cxnLst>
    <dgm:cxn modelId="{831AA9BC-6414-4633-9509-A643E0065970}" srcId="{10331FCF-47B4-4296-8884-E2D6652345E1}" destId="{F17AD013-32A9-4830-9347-98A31F39D272}" srcOrd="0" destOrd="0" parTransId="{546DADCF-0267-4798-89E0-34F2C97B6858}" sibTransId="{A993DC53-B8BC-4ECF-B6B3-1D832CBD82E0}"/>
    <dgm:cxn modelId="{2F2BB51D-7911-4A23-819E-309A01EDEFB1}" type="presOf" srcId="{F17AD013-32A9-4830-9347-98A31F39D272}" destId="{47A3043B-6041-4313-A292-ECF9DC0EAE4A}"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1846E5CE-A41C-49AF-8AF3-CCB337601B73}" type="presOf" srcId="{0BC8EF44-151C-49E2-8C7D-EF079E73C7F7}" destId="{D167AEE4-A86D-48F6-8170-E02BA0DB8CD2}"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0C0E7206-71DD-4690-B628-C0B0C68CD6AA}" type="presOf" srcId="{35B47561-4F0A-4145-8822-E777F891A21C}" destId="{069A151A-847F-4CBB-BA37-E27F3A17C1A2}" srcOrd="0" destOrd="0" presId="urn:microsoft.com/office/officeart/2005/8/layout/default"/>
    <dgm:cxn modelId="{39FC31C6-1C59-4339-82EF-076C0BFB533E}" srcId="{10331FCF-47B4-4296-8884-E2D6652345E1}" destId="{35B47561-4F0A-4145-8822-E777F891A21C}" srcOrd="1" destOrd="0" parTransId="{40FA9114-91B9-4C0D-AA81-75DF2794FE66}" sibTransId="{2230A462-9819-4F6C-AA5C-CBE386D0EF3C}"/>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t>
        <a:bodyPr/>
        <a:lstStyle/>
        <a:p>
          <a:endParaRPr lang="en-US"/>
        </a:p>
      </dgm:t>
    </dgm:pt>
    <dgm:pt modelId="{631D65A4-6779-2A44-8018-F0AC8BC897BF}" type="pres">
      <dgm:prSet presAssocID="{6E9163DB-3CF5-E048-81A3-D7EC27770513}" presName="levelTx" presStyleLbl="revTx" presStyleIdx="0" presStyleCnt="0">
        <dgm:presLayoutVars>
          <dgm:chMax val="1"/>
          <dgm:bulletEnabled val="1"/>
        </dgm:presLayoutVars>
      </dgm:prSet>
      <dgm:spPr/>
      <dgm:t>
        <a:bodyPr/>
        <a:lstStyle/>
        <a:p>
          <a:endParaRPr lang="en-US"/>
        </a:p>
      </dgm:t>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t>
        <a:bodyPr/>
        <a:lstStyle/>
        <a:p>
          <a:endParaRPr lang="en-US"/>
        </a:p>
      </dgm:t>
    </dgm:pt>
    <dgm:pt modelId="{A4661D0F-0B1E-9247-803C-84CD70B69522}" type="pres">
      <dgm:prSet presAssocID="{A2E69CDE-7160-ED46-A828-4CED3417E092}" presName="levelTx" presStyleLbl="revTx" presStyleIdx="0" presStyleCnt="0">
        <dgm:presLayoutVars>
          <dgm:chMax val="1"/>
          <dgm:bulletEnabled val="1"/>
        </dgm:presLayoutVars>
      </dgm:prSet>
      <dgm:spPr/>
      <dgm:t>
        <a:bodyPr/>
        <a:lstStyle/>
        <a:p>
          <a:endParaRPr lang="en-US"/>
        </a:p>
      </dgm:t>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t>
        <a:bodyPr/>
        <a:lstStyle/>
        <a:p>
          <a:endParaRPr lang="en-US"/>
        </a:p>
      </dgm:t>
    </dgm:pt>
    <dgm:pt modelId="{71C7EE9B-2B9D-D547-8113-BEBCB54747C9}" type="pres">
      <dgm:prSet presAssocID="{6A9EB4AA-1E23-F046-80CB-30BE304732AE}" presName="levelTx" presStyleLbl="revTx" presStyleIdx="0" presStyleCnt="0">
        <dgm:presLayoutVars>
          <dgm:chMax val="1"/>
          <dgm:bulletEnabled val="1"/>
        </dgm:presLayoutVars>
      </dgm:prSet>
      <dgm:spPr/>
      <dgm:t>
        <a:bodyPr/>
        <a:lstStyle/>
        <a:p>
          <a:endParaRPr lang="en-US"/>
        </a:p>
      </dgm:t>
    </dgm:pt>
  </dgm:ptLst>
  <dgm:cxnLst>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402DE94C-8DFB-3143-BB90-66FCA17A44A7}" type="presOf" srcId="{A2E69CDE-7160-ED46-A828-4CED3417E092}" destId="{948F0092-8426-E248-B8E8-657CE4E72940}" srcOrd="0" destOrd="0" presId="urn:microsoft.com/office/officeart/2005/8/layout/pyramid1"/>
    <dgm:cxn modelId="{9E9618AB-5A68-C84F-A25F-2200F7B4FA0D}" srcId="{E65A6FFA-B5F0-B149-9558-6698EA2567E1}" destId="{A2E69CDE-7160-ED46-A828-4CED3417E092}" srcOrd="1" destOrd="0" parTransId="{2661D1AF-1DAB-3749-AEC9-7B67606FCD33}" sibTransId="{008FEA7B-BDFB-6548-A273-5357B962F425}"/>
    <dgm:cxn modelId="{908005EF-6287-9542-8102-EA11588DD7E7}" type="presOf" srcId="{A2E69CDE-7160-ED46-A828-4CED3417E092}" destId="{A4661D0F-0B1E-9247-803C-84CD70B69522}" srcOrd="1"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1459381E-398F-E84D-A907-00D5350AA128}" type="presOf" srcId="{6E9163DB-3CF5-E048-81A3-D7EC27770513}" destId="{631D65A4-6779-2A44-8018-F0AC8BC897BF}" srcOrd="1" destOrd="0" presId="urn:microsoft.com/office/officeart/2005/8/layout/pyramid1"/>
    <dgm:cxn modelId="{6EF4B2CA-650E-A745-89C5-42517D708A50}" type="presOf" srcId="{E65A6FFA-B5F0-B149-9558-6698EA2567E1}" destId="{DB38B694-8C72-754D-8A17-0AC678978B2B}" srcOrd="0" destOrd="0" presId="urn:microsoft.com/office/officeart/2005/8/layout/pyramid1"/>
    <dgm:cxn modelId="{DDA68AA4-189E-194E-A56E-7A28E5E02315}" srcId="{E65A6FFA-B5F0-B149-9558-6698EA2567E1}" destId="{6E9163DB-3CF5-E048-81A3-D7EC27770513}" srcOrd="0" destOrd="0" parTransId="{EF7CF028-D5F0-C042-B817-1D4277A752E0}" sibTransId="{AC00F132-2CAB-3448-AB2E-7AFD1B030DC0}"/>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rtl="0">
            <a:lnSpc>
              <a:spcPct val="90000"/>
            </a:lnSpc>
            <a:spcBef>
              <a:spcPct val="0"/>
            </a:spcBef>
            <a:spcAft>
              <a:spcPct val="35000"/>
            </a:spcAft>
          </a:pPr>
          <a:r>
            <a:rPr lang="en-US" sz="3600" b="1" kern="1200" dirty="0" smtClean="0"/>
            <a:t>Logistics (breaks, facilities, lunch, etc.)</a:t>
          </a:r>
          <a:endParaRPr lang="en-US" sz="3600" b="1" kern="1200" dirty="0"/>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rtl="0">
            <a:lnSpc>
              <a:spcPct val="90000"/>
            </a:lnSpc>
            <a:spcBef>
              <a:spcPct val="0"/>
            </a:spcBef>
            <a:spcAft>
              <a:spcPct val="35000"/>
            </a:spcAft>
          </a:pPr>
          <a:r>
            <a:rPr lang="en-US" sz="3600" b="1" kern="1200" smtClean="0"/>
            <a:t>Rules of Engagement</a:t>
          </a:r>
          <a:endParaRPr lang="en-US" sz="3600" b="1" kern="1200"/>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rtl="0">
            <a:lnSpc>
              <a:spcPct val="90000"/>
            </a:lnSpc>
            <a:spcBef>
              <a:spcPct val="0"/>
            </a:spcBef>
            <a:spcAft>
              <a:spcPct val="35000"/>
            </a:spcAft>
          </a:pPr>
          <a:r>
            <a:rPr lang="en-US" sz="3600" b="1" kern="1200" smtClean="0"/>
            <a:t>Introductions</a:t>
          </a:r>
          <a:endParaRPr lang="en-US" sz="3600" b="1" kern="1200"/>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rtl="0">
            <a:lnSpc>
              <a:spcPct val="90000"/>
            </a:lnSpc>
            <a:spcBef>
              <a:spcPct val="0"/>
            </a:spcBef>
            <a:spcAft>
              <a:spcPct val="35000"/>
            </a:spcAft>
          </a:pPr>
          <a:r>
            <a:rPr lang="en-US" sz="3600" b="1" kern="1200" smtClean="0"/>
            <a:t>Let’s Get Started!</a:t>
          </a:r>
          <a:endParaRPr lang="en-US" sz="3600" b="1" kern="1200"/>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solidFill>
                <a:schemeClr val="tx1"/>
              </a:solidFill>
              <a:latin typeface="+mn-lt"/>
              <a:ea typeface="Source Sans Pro" panose="020B0503030403020204" pitchFamily="34" charset="0"/>
              <a:cs typeface="Arial" panose="020B0604020202020204" pitchFamily="34" charset="0"/>
            </a:rPr>
            <a:t>Name &amp; Role</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solidFill>
                <a:schemeClr val="tx1"/>
              </a:solidFill>
              <a:latin typeface="+mn-lt"/>
              <a:ea typeface="Source Sans Pro" panose="020B0503030403020204" pitchFamily="34" charset="0"/>
              <a:cs typeface="Arial" panose="020B0604020202020204" pitchFamily="34" charset="0"/>
            </a:rPr>
            <a:t>Team, Group, or Department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solidFill>
                <a:schemeClr val="tx1"/>
              </a:solidFill>
              <a:latin typeface="+mn-lt"/>
              <a:ea typeface="Arial"/>
              <a:cs typeface="Arial"/>
              <a:sym typeface="Arial"/>
            </a:rPr>
            <a:t>Expectations for the class</a:t>
          </a:r>
          <a:r>
            <a:rPr lang="en-US" sz="1600" kern="1200" dirty="0" smtClean="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solidFill>
                <a:schemeClr val="tx1"/>
              </a:solidFill>
              <a:latin typeface="+mn-lt"/>
            </a:rPr>
            <a:t>S</a:t>
          </a:r>
          <a:r>
            <a:rPr lang="en-US" sz="1600" kern="1200" dirty="0" smtClean="0">
              <a:solidFill>
                <a:schemeClr val="tx1"/>
              </a:solidFill>
              <a:latin typeface="+mn-lt"/>
              <a:ea typeface="Arial"/>
              <a:cs typeface="Arial"/>
              <a:sym typeface="Arial"/>
            </a:rPr>
            <a:t>omething interesting about yourself</a:t>
          </a:r>
          <a:r>
            <a:rPr lang="en-US" sz="1600" kern="1200" dirty="0" smtClean="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b="1" kern="1200" smtClean="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b="1" kern="1200" smtClean="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b="1" kern="1200" dirty="0" smtClean="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b="1" kern="1200" smtClean="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10/4/2018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smtClean="0">
                <a:latin typeface="+mj-lt"/>
                <a:cs typeface="Helvetica Neue" charset="0"/>
              </a:rPr>
              <a:t>2018 </a:t>
            </a:r>
            <a:r>
              <a:rPr lang="en-US" sz="900" dirty="0">
                <a:latin typeface="+mj-lt"/>
                <a:cs typeface="Helvetica Neue" charset="0"/>
              </a:rPr>
              <a:t>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0.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2.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4.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4.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productcatalogue"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tockmanager"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hopfront" TargetMode="External"/><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8.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6.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9.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0.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2.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5.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3.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7.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1.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3.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2.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6.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70.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1.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9.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6.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r>
              <a:rPr lang="en-US" dirty="0"/>
              <a:t/>
            </a:r>
            <a:br>
              <a:rPr lang="en-US" dirty="0"/>
            </a:br>
            <a:r>
              <a:rPr lang="en-US" b="1" dirty="0"/>
              <a:t>What Went Well </a:t>
            </a:r>
          </a:p>
          <a:p>
            <a:r>
              <a:rPr lang="en-US" dirty="0"/>
              <a:t>Customer-impacting bugs were identified and fixed before they reached the customer.</a:t>
            </a:r>
          </a:p>
          <a:p>
            <a:r>
              <a:rPr lang="en-US" b="1" dirty="0"/>
              <a:t/>
            </a:r>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smtClean="0"/>
              <a:t>Recommended reading: </a:t>
            </a:r>
          </a:p>
          <a:p>
            <a:r>
              <a:rPr lang="en-US" dirty="0" smtClean="0">
                <a:hlinkClick r:id="rId3"/>
              </a:rPr>
              <a:t>https://thenewstack.io/microservices-changed-matter/</a:t>
            </a:r>
            <a:r>
              <a:rPr lang="en-US" dirty="0" smtClean="0"/>
              <a:t> </a:t>
            </a:r>
          </a:p>
          <a:p>
            <a:endParaRPr lang="en-US" dirty="0" smtClean="0"/>
          </a:p>
          <a:p>
            <a:r>
              <a:rPr lang="en-US" b="1" dirty="0" smtClean="0"/>
              <a:t>Excerpt: </a:t>
            </a:r>
          </a:p>
          <a:p>
            <a:r>
              <a:rPr lang="en-US" dirty="0" smtClean="0"/>
              <a:t>“…What works? It starts with the organization and the API: A </a:t>
            </a:r>
            <a:r>
              <a:rPr lang="en-US" dirty="0" err="1" smtClean="0"/>
              <a:t>microservices</a:t>
            </a:r>
            <a:r>
              <a:rPr lang="en-US" dirty="0" smtClean="0"/>
              <a:t>-based product team and a separate backend-based platform team with an API between them, where the API calls are made and the infrastructure responds consistently and accordingly.</a:t>
            </a:r>
          </a:p>
          <a:p>
            <a:endParaRPr lang="en-US" dirty="0" smtClean="0"/>
          </a:p>
          <a:p>
            <a:r>
              <a:rPr lang="en-US" dirty="0" smtClean="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smtClean="0"/>
              <a:t>microservices</a:t>
            </a:r>
            <a:r>
              <a:rPr lang="en-US" dirty="0" smtClean="0"/>
              <a:t> architecture, you need some tooling to configure, discover, route traffic and observe and build systems.</a:t>
            </a:r>
          </a:p>
          <a:p>
            <a:endParaRPr lang="en-US" dirty="0" smtClean="0"/>
          </a:p>
          <a:p>
            <a:endParaRPr lang="en-US" dirty="0" smtClean="0"/>
          </a:p>
          <a:p>
            <a:endParaRPr lang="en-US" dirty="0" smtClean="0"/>
          </a:p>
          <a:p>
            <a:endParaRPr lang="en-US" dirty="0" smtClean="0"/>
          </a:p>
          <a:p>
            <a:endParaRPr lang="en-US" dirty="0" smtClean="0"/>
          </a:p>
          <a:p>
            <a:r>
              <a:rPr lang="en-US" dirty="0" smtClean="0"/>
              <a:t>								</a:t>
            </a:r>
            <a:r>
              <a:rPr lang="en-US" i="1" dirty="0" smtClean="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a:t>
            </a:r>
            <a:r>
              <a:rPr lang="en-US" baseline="0" dirty="0" smtClean="0"/>
              <a:t>Google </a:t>
            </a:r>
            <a:r>
              <a:rPr lang="en-US" baseline="0" dirty="0"/>
              <a:t>– instead of considering the abstraction of running few containers on a single machine – </a:t>
            </a:r>
            <a:r>
              <a:rPr lang="en-US" baseline="0" dirty="0" smtClean="0"/>
              <a:t>Google </a:t>
            </a:r>
            <a:r>
              <a:rPr lang="en-US" baseline="0" dirty="0"/>
              <a:t>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r>
              <a:rPr lang="en-US" dirty="0"/>
              <a:t/>
            </a: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hlinkClick r:id="rId3"/>
              </a:rPr>
              <a:t>https://github.com/shekhar2010us/microservices_kubernetes_docker</a:t>
            </a:r>
            <a:endParaRPr lang="en-US" sz="1200" dirty="0" smtClean="0">
              <a:latin typeface="+mn-lt"/>
            </a:endParaRPr>
          </a:p>
          <a:p>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hlinkClick r:id="rId3"/>
              </a:rPr>
              <a:t>https://github.com/shekhar2010us/microservices_kubernetes_docker/tree/master/productcatalogue</a:t>
            </a:r>
            <a:endParaRPr lang="en-US" sz="1200" dirty="0" smtClean="0">
              <a:latin typeface="+mn-lt"/>
            </a:endParaRPr>
          </a:p>
          <a:p>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smtClean="0">
                <a:latin typeface="+mn-lt"/>
                <a:hlinkClick r:id="rId3"/>
              </a:rPr>
              <a:t>https://github.com/shekhar2010us/microservices_kubernetes_docker/tree/master/stockmanager</a:t>
            </a:r>
            <a:endParaRPr lang="en-US" sz="1200" dirty="0" smtClean="0">
              <a:latin typeface="+mn-lt"/>
            </a:endParaRPr>
          </a:p>
          <a:p>
            <a:endParaRPr lang="en-US" sz="1100" dirty="0" smtClean="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hlinkClick r:id="rId3"/>
              </a:rPr>
              <a:t>https://github.com/shekhar2010us/microservices_kubernetes_docker/tree/master/shopfront</a:t>
            </a:r>
            <a:endParaRPr lang="en-US" sz="1200" dirty="0" smtClean="0">
              <a:latin typeface="+mn-lt"/>
            </a:endParaRPr>
          </a:p>
          <a:p>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r>
              <a:rPr lang="en-US" dirty="0">
                <a:hlinkClick r:id="rId4"/>
              </a:rPr>
              <a:t/>
            </a:r>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r>
              <a:rPr lang="en-US" dirty="0"/>
              <a:t/>
            </a: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67265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10387376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0.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7.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kubernetes_setup.md" TargetMode="External"/><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6.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kubernetes/examples/blob/master/staging/simple-nginx.md"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5.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9.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9.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7.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6.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5.xml"/><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3.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1.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2.xml"/><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3.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shekhar2010us/microservices_monolithic_docker"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shekhar2010us/microservices_monolithic_docker/blob/mast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hekhar2010us/microservices_monolithic_docker/blob/master/setup_notes.md"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smtClean="0"/>
              <a:t>Microservices</a:t>
            </a:r>
            <a:br>
              <a:rPr lang="en-US" dirty="0" smtClean="0"/>
            </a:br>
            <a:r>
              <a:rPr lang="en-US" dirty="0" smtClean="0"/>
              <a:t>Engineering Boot Camp</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DevOps Foundation</a:t>
            </a:r>
            <a:br>
              <a:rPr lang="en-US" smtClean="0"/>
            </a:br>
            <a:r>
              <a:rPr lang="en-US" smtClean="0"/>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a:t>
            </a:r>
            <a:r>
              <a:rPr lang="en-US" dirty="0" smtClean="0"/>
              <a:t>Best </a:t>
            </a:r>
            <a:r>
              <a:rPr lang="en-US" dirty="0"/>
              <a:t>P</a:t>
            </a:r>
            <a:r>
              <a:rPr lang="en-US" dirty="0" smtClean="0"/>
              <a:t>ractices</a:t>
            </a:r>
            <a:endParaRPr lang="en-US" dirty="0"/>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a:t>
            </a:r>
            <a:r>
              <a:rPr lang="en-US" dirty="0" smtClean="0"/>
              <a:t>Team </a:t>
            </a:r>
            <a:r>
              <a:rPr lang="en-US" dirty="0"/>
              <a:t>B</a:t>
            </a:r>
            <a:r>
              <a:rPr lang="en-US" dirty="0" smtClean="0"/>
              <a:t>uilding </a:t>
            </a:r>
            <a:r>
              <a:rPr lang="en-US" dirty="0"/>
              <a:t>an </a:t>
            </a:r>
            <a:r>
              <a:rPr lang="en-US" dirty="0" smtClean="0"/>
              <a:t>Enterprise </a:t>
            </a:r>
            <a:r>
              <a:rPr lang="en-US" dirty="0"/>
              <a:t>A</a:t>
            </a:r>
            <a:r>
              <a:rPr lang="en-US" dirty="0" smtClean="0"/>
              <a:t>pp</a:t>
            </a:r>
            <a:endParaRPr lang="en-US" dirty="0"/>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xmlns=""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xmlns=""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xmlns=""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xmlns=""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xmlns=""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xmlns=""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xmlns=""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xmlns=""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endParaRPr lang="en-US" dirty="0"/>
          </a:p>
        </p:txBody>
      </p:sp>
      <p:sp>
        <p:nvSpPr>
          <p:cNvPr id="7" name="Text Placeholder 6"/>
          <p:cNvSpPr>
            <a:spLocks noGrp="1"/>
          </p:cNvSpPr>
          <p:nvPr>
            <p:ph type="body" idx="1"/>
          </p:nvPr>
        </p:nvSpPr>
        <p:spPr/>
        <p:txBody>
          <a:bodyPr>
            <a:normAutofit/>
          </a:bodyPr>
          <a:lstStyle/>
          <a:p>
            <a:r>
              <a:rPr lang="en-US" dirty="0" smtClean="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Notes</a:t>
            </a:r>
            <a:endParaRPr lang="en-US" sz="4800" dirty="0"/>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xmlns=""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xmlns=""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a:t>
            </a:r>
            <a:r>
              <a:rPr lang="en-US" dirty="0" smtClean="0"/>
              <a:t>Multiple </a:t>
            </a:r>
            <a:r>
              <a:rPr lang="en-US" dirty="0"/>
              <a:t>C</a:t>
            </a:r>
            <a:r>
              <a:rPr lang="en-US" dirty="0" smtClean="0"/>
              <a:t>ontainers</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xmlns="" val="20000"/>
                    </a:ext>
                  </a:extLst>
                </a:gridCol>
                <a:gridCol w="1598405">
                  <a:extLst>
                    <a:ext uri="{9D8B030D-6E8A-4147-A177-3AD203B41FA5}">
                      <a16:colId xmlns:a16="http://schemas.microsoft.com/office/drawing/2014/main" xmlns="" val="20001"/>
                    </a:ext>
                  </a:extLst>
                </a:gridCol>
                <a:gridCol w="1598405">
                  <a:extLst>
                    <a:ext uri="{9D8B030D-6E8A-4147-A177-3AD203B41FA5}">
                      <a16:colId xmlns:a16="http://schemas.microsoft.com/office/drawing/2014/main" xmlns=""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xmlns=""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xmlns=""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xmlns=""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diving into Microservices, let’s go through few aspects of DevOps.</a:t>
            </a:r>
            <a:endParaRPr lang="en-US" dirty="0"/>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r>
              <a:rPr lang="en-US" dirty="0">
                <a:solidFill>
                  <a:srgbClr val="E36C09"/>
                </a:solidFill>
              </a:rPr>
              <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r>
              <a:rPr lang="en-US" dirty="0">
                <a:solidFill>
                  <a:srgbClr val="E36C09"/>
                </a:solidFill>
              </a:rPr>
              <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     AWS </a:t>
            </a:r>
            <a:r>
              <a:rPr lang="en-US" dirty="0"/>
              <a:t>Kubernetes Connect</a:t>
            </a:r>
            <a:r>
              <a:rPr lang="en-US" dirty="0">
                <a:solidFill>
                  <a:srgbClr val="E36C09"/>
                </a:solidFill>
              </a:rPr>
              <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r>
              <a:rPr lang="en-US" dirty="0">
                <a:solidFill>
                  <a:srgbClr val="E36C09"/>
                </a:solidFill>
              </a:rPr>
              <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lstStyle/>
          <a:p>
            <a:pPr algn="ctr"/>
            <a:r>
              <a:rPr lang="en-US" dirty="0" smtClean="0"/>
              <a:t>Multi-Node </a:t>
            </a:r>
            <a:r>
              <a:rPr lang="en-US" dirty="0"/>
              <a:t>Kubernetes Installation</a:t>
            </a:r>
            <a:r>
              <a:rPr lang="en-US" dirty="0">
                <a:solidFill>
                  <a:srgbClr val="E36C09"/>
                </a:solidFill>
              </a:rPr>
              <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xmlns=""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514350" indent="-514350">
              <a:buFont typeface="+mj-lt"/>
              <a:buAutoNum type="arabicPeriod"/>
            </a:pPr>
            <a:r>
              <a:rPr lang="en-US" sz="2800" dirty="0"/>
              <a:t>Join other nodes as master or worker</a:t>
            </a:r>
          </a:p>
          <a:p>
            <a:pPr marL="0" indent="0">
              <a:buNone/>
            </a:pPr>
            <a:endParaRPr lang="en-US" dirty="0"/>
          </a:p>
          <a:p>
            <a:pPr marL="0" indent="0">
              <a:buNone/>
            </a:pPr>
            <a:r>
              <a:rPr lang="en-US" sz="1900" dirty="0">
                <a:solidFill>
                  <a:srgbClr val="0070C0"/>
                </a:solidFill>
                <a:hlinkClick r:id="rId3"/>
              </a:rPr>
              <a:t>https://github.com/shekhar2010us/microservices_kubernetes_docker/blob/master/kubernetes_setup.md</a:t>
            </a:r>
            <a:endParaRPr lang="en-US" sz="19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102   75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xmlns=""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8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Multi-node Kubernetes Setup in AWS VMs</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xmlns=""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xmlns=""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xmlns=""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xmlns=""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xmlns=""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xmlns=""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xmlns=""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a:t>
            </a:r>
            <a:r>
              <a:rPr lang="en-US" dirty="0" smtClean="0"/>
              <a:t>Expensive (Continued)</a:t>
            </a:r>
            <a:endParaRPr lang="en-US" dirty="0"/>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a:t>
            </a:r>
            <a:r>
              <a:rPr lang="en-US" sz="2000" b="1" dirty="0" smtClean="0">
                <a:solidFill>
                  <a:schemeClr val="tx1"/>
                </a:solidFill>
              </a:rPr>
              <a:t>etc.”</a:t>
            </a:r>
            <a:endParaRPr lang="en-US" sz="2000" b="1" dirty="0">
              <a:solidFill>
                <a:schemeClr val="tx1"/>
              </a:solidFill>
            </a:endParaRPr>
          </a:p>
        </p:txBody>
      </p:sp>
    </p:spTree>
    <p:extLst>
      <p:ext uri="{BB962C8B-B14F-4D97-AF65-F5344CB8AC3E}">
        <p14:creationId xmlns:p14="http://schemas.microsoft.com/office/powerpoint/2010/main" val="2957078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r>
              <a:rPr lang="en-US" dirty="0">
                <a:solidFill>
                  <a:srgbClr val="E36C09"/>
                </a:solidFill>
              </a:rPr>
              <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342900" indent="-342900">
              <a:buAutoNum type="arabicPeriod"/>
            </a:pPr>
            <a:r>
              <a:rPr lang="en-US" sz="1800" b="0" dirty="0"/>
              <a:t>Connect to Kubernetes cluster</a:t>
            </a:r>
          </a:p>
          <a:p>
            <a:pPr marL="342900" indent="-342900">
              <a:buAutoNum type="arabicPeriod"/>
            </a:pPr>
            <a:r>
              <a:rPr lang="en-US" sz="1800" b="0" dirty="0"/>
              <a:t>Standup app on cluster</a:t>
            </a:r>
          </a:p>
          <a:p>
            <a:pPr marL="342900" indent="-342900">
              <a:buAutoNum type="arabicPeriod"/>
            </a:pPr>
            <a:r>
              <a:rPr lang="en-US" sz="1800" b="0" dirty="0"/>
              <a:t>Delete app from cluster</a:t>
            </a:r>
          </a:p>
          <a:p>
            <a:pPr marL="342900" indent="-342900">
              <a:buAutoNum type="arabicPeriod"/>
            </a:pPr>
            <a:endParaRPr lang="en-US" sz="1800" b="0" dirty="0"/>
          </a:p>
          <a:p>
            <a:pPr marL="0" indent="0">
              <a:buNone/>
            </a:pPr>
            <a:r>
              <a:rPr lang="en-US" sz="1800" b="0" dirty="0"/>
              <a:t>Old Link (may not work)</a:t>
            </a:r>
          </a:p>
          <a:p>
            <a:pPr marL="0" indent="0">
              <a:buNone/>
            </a:pPr>
            <a:r>
              <a:rPr lang="en-US" sz="1800" dirty="0">
                <a:hlinkClick r:id="rId3"/>
              </a:rPr>
              <a:t>https://github.com/kubernetes/kubernetes/blob/master/examples/simple-nginx.md</a:t>
            </a:r>
            <a:endParaRPr lang="en-US" sz="1800" dirty="0"/>
          </a:p>
          <a:p>
            <a:pPr marL="0" indent="0">
              <a:buNone/>
            </a:pPr>
            <a:endParaRPr lang="en-US" sz="1800" b="0" dirty="0"/>
          </a:p>
          <a:p>
            <a:pPr marL="0" indent="0">
              <a:buNone/>
            </a:pPr>
            <a:r>
              <a:rPr lang="en-US" sz="1800" b="0" dirty="0"/>
              <a:t>New Link</a:t>
            </a:r>
            <a:endParaRPr lang="en-US" sz="1800" dirty="0">
              <a:hlinkClick r:id="rId4"/>
            </a:endParaRPr>
          </a:p>
          <a:p>
            <a:pPr marL="0" indent="0">
              <a:buNone/>
            </a:pPr>
            <a:r>
              <a:rPr lang="en-US" sz="1800" dirty="0">
                <a:hlinkClick r:id="rId4"/>
              </a:rPr>
              <a:t>https://github.com/kubernetes/examples/blob/master/staging/simple-nginx.md</a:t>
            </a:r>
            <a:endParaRPr lang="en-US" sz="1800" dirty="0"/>
          </a:p>
          <a:p>
            <a:pPr marL="0" indent="0">
              <a:buNone/>
            </a:pPr>
            <a:endParaRPr lang="en-US" sz="1800" b="0" dirty="0"/>
          </a:p>
          <a:p>
            <a:pPr marL="0" indent="0">
              <a:buNone/>
            </a:pPr>
            <a:endParaRPr lang="en-US" dirty="0"/>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a:t>
            </a:r>
            <a:r>
              <a:rPr lang="en-US" sz="1600" dirty="0" err="1" smtClean="0"/>
              <a:t>tcd</a:t>
            </a:r>
            <a:r>
              <a:rPr lang="en-US" sz="1600" dirty="0" smtClean="0"/>
              <a:t> </a:t>
            </a:r>
            <a:r>
              <a:rPr lang="en-US" sz="1600" dirty="0"/>
              <a:t>S</a:t>
            </a:r>
            <a:r>
              <a:rPr lang="en-US" sz="1600" dirty="0" smtClean="0"/>
              <a:t>torage</a:t>
            </a:r>
            <a:r>
              <a:rPr lang="en-US" sz="1600" b="0" dirty="0" smtClean="0"/>
              <a:t> </a:t>
            </a:r>
            <a:r>
              <a:rPr lang="en-US" sz="1600" b="0" dirty="0"/>
              <a:t>-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smtClean="0"/>
              <a:t>Controller-Manager</a:t>
            </a:r>
            <a:r>
              <a:rPr lang="en-US" sz="1600" b="0" dirty="0" smtClean="0"/>
              <a:t> </a:t>
            </a:r>
            <a:r>
              <a:rPr lang="en-US" sz="1600" b="0" dirty="0"/>
              <a:t>-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a:t>
            </a:r>
            <a:r>
              <a:rPr lang="en-US" sz="2400" dirty="0" err="1" smtClean="0"/>
              <a:t>ubelet</a:t>
            </a:r>
            <a:r>
              <a:rPr lang="en-US" sz="2400" dirty="0" smtClean="0"/>
              <a:t> </a:t>
            </a:r>
            <a:r>
              <a:rPr lang="en-US" sz="2400" dirty="0"/>
              <a:t>- gets the configuration of a pod from the apiserver and ensures that the described containers are up and running.</a:t>
            </a:r>
          </a:p>
          <a:p>
            <a:pPr>
              <a:lnSpc>
                <a:spcPct val="100000"/>
              </a:lnSpc>
            </a:pPr>
            <a:r>
              <a:rPr lang="en-US" sz="2400" dirty="0" err="1"/>
              <a:t>K</a:t>
            </a:r>
            <a:r>
              <a:rPr lang="en-US" sz="2400" dirty="0" err="1" smtClean="0"/>
              <a:t>ube</a:t>
            </a:r>
            <a:r>
              <a:rPr lang="en-US" sz="2400" dirty="0" smtClean="0"/>
              <a:t>-proxy </a:t>
            </a:r>
            <a:r>
              <a:rPr lang="en-US" sz="2400" dirty="0"/>
              <a:t>-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xmlns=""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xmlns=""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xmlns=""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a:t>
            </a:r>
            <a:r>
              <a:rPr lang="en-US" sz="1800" b="1" dirty="0" err="1" smtClean="0"/>
              <a:t>tcd</a:t>
            </a:r>
            <a:endParaRPr lang="en-US" sz="1800" b="1" dirty="0"/>
          </a:p>
        </p:txBody>
      </p:sp>
      <p:pic>
        <p:nvPicPr>
          <p:cNvPr id="6" name="Image 41">
            <a:extLst>
              <a:ext uri="{FF2B5EF4-FFF2-40B4-BE49-F238E27FC236}">
                <a16:creationId xmlns:a16="http://schemas.microsoft.com/office/drawing/2014/main" xmlns=""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xmlns=""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r>
              <a:rPr lang="en-US" sz="2000" b="0" dirty="0" smtClean="0"/>
              <a:t>.</a:t>
            </a:r>
            <a:endParaRPr lang="en-US" sz="2000" b="0" dirty="0"/>
          </a:p>
        </p:txBody>
      </p:sp>
    </p:spTree>
    <p:extLst>
      <p:ext uri="{BB962C8B-B14F-4D97-AF65-F5344CB8AC3E}">
        <p14:creationId xmlns:p14="http://schemas.microsoft.com/office/powerpoint/2010/main" val="14817631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A5B2D672-3861-47B5-9A2B-4F6E5BF2B252}"/>
              </a:ext>
            </a:extLst>
          </p:cNvPr>
          <p:cNvSpPr>
            <a:spLocks noGrp="1"/>
          </p:cNvSpPr>
          <p:nvPr>
            <p:ph type="title"/>
          </p:nvPr>
        </p:nvSpPr>
        <p:spPr>
          <a:xfrm>
            <a:off x="228600" y="152400"/>
            <a:ext cx="7886700" cy="1158872"/>
          </a:xfrm>
        </p:spPr>
        <p:txBody>
          <a:bodyPr/>
          <a:lstStyle/>
          <a:p>
            <a:r>
              <a:rPr lang="en-US" dirty="0"/>
              <a:t>Kubernetes </a:t>
            </a:r>
            <a:r>
              <a:rPr lang="en-US" dirty="0" smtClean="0"/>
              <a:t>Master (Continued)</a:t>
            </a:r>
            <a:endParaRPr lang="en-US" dirty="0"/>
          </a:p>
        </p:txBody>
      </p:sp>
      <p:sp>
        <p:nvSpPr>
          <p:cNvPr id="3" name="Content Placeholder 2">
            <a:extLst>
              <a:ext uri="{FF2B5EF4-FFF2-40B4-BE49-F238E27FC236}">
                <a16:creationId xmlns:a16="http://schemas.microsoft.com/office/drawing/2014/main" xmlns=""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smtClean="0"/>
              <a:t>Controller </a:t>
            </a:r>
            <a:r>
              <a:rPr lang="en-US" sz="1800" dirty="0"/>
              <a:t>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xmlns=""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a:t>
            </a:r>
            <a:r>
              <a:rPr lang="en-US" sz="1800" b="1" dirty="0" err="1" smtClean="0"/>
              <a:t>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xmlns=""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xmlns=""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smtClean="0"/>
              <a:t>Kubernetes</a:t>
            </a:r>
            <a:r>
              <a:rPr lang="fr-FR" sz="1800" dirty="0" smtClean="0"/>
              <a:t> </a:t>
            </a:r>
            <a:r>
              <a:rPr lang="fr-FR" sz="1800" dirty="0"/>
              <a:t>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25CE6-085B-4FF4-A61C-0868558DB607}"/>
              </a:ext>
            </a:extLst>
          </p:cNvPr>
          <p:cNvSpPr>
            <a:spLocks noGrp="1"/>
          </p:cNvSpPr>
          <p:nvPr>
            <p:ph type="title"/>
          </p:nvPr>
        </p:nvSpPr>
        <p:spPr>
          <a:xfrm>
            <a:off x="228600" y="152400"/>
            <a:ext cx="7886700" cy="1158872"/>
          </a:xfrm>
        </p:spPr>
        <p:txBody>
          <a:bodyPr/>
          <a:lstStyle/>
          <a:p>
            <a:r>
              <a:rPr lang="en-US" dirty="0"/>
              <a:t>DC/OS </a:t>
            </a:r>
            <a:r>
              <a:rPr lang="en-US" dirty="0" smtClean="0"/>
              <a:t>Integration </a:t>
            </a:r>
            <a:r>
              <a:rPr lang="en-US" dirty="0"/>
              <a:t>with Kubernetes</a:t>
            </a:r>
          </a:p>
        </p:txBody>
      </p:sp>
      <p:sp>
        <p:nvSpPr>
          <p:cNvPr id="5" name="TextBox 4">
            <a:extLst>
              <a:ext uri="{FF2B5EF4-FFF2-40B4-BE49-F238E27FC236}">
                <a16:creationId xmlns:a16="http://schemas.microsoft.com/office/drawing/2014/main" xmlns=""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xmlns=""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a:t>
            </a:r>
            <a:r>
              <a:rPr lang="en-US" dirty="0" smtClean="0"/>
              <a:t>Detailed</a:t>
            </a:r>
            <a:endParaRPr lang="en-US" dirty="0"/>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r>
              <a:rPr lang="en-US" dirty="0">
                <a:solidFill>
                  <a:srgbClr val="E36C09"/>
                </a:solidFill>
              </a:rPr>
              <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1 – run only the below section)</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https://github.com/gravitational/workshop/blob/master/k8s101.md</a:t>
            </a:r>
            <a:endParaRPr lang="en-US" b="0" dirty="0"/>
          </a:p>
          <a:p>
            <a:pPr marL="800100" lvl="1" indent="-342900">
              <a:buAutoNum type="arabicPeriod"/>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Situation: Executive leadership wants a roadmap, time to plan!</a:t>
            </a:r>
            <a:endParaRPr lang="en-US" dirty="0"/>
          </a:p>
        </p:txBody>
      </p:sp>
      <p:sp>
        <p:nvSpPr>
          <p:cNvPr id="3" name="Text Placeholder 2"/>
          <p:cNvSpPr>
            <a:spLocks noGrp="1"/>
          </p:cNvSpPr>
          <p:nvPr>
            <p:ph type="body" sz="quarter" idx="11"/>
          </p:nvPr>
        </p:nvSpPr>
        <p:spPr>
          <a:xfrm>
            <a:off x="457200" y="1828801"/>
            <a:ext cx="8401050" cy="4267200"/>
          </a:xfrm>
        </p:spPr>
        <p:txBody>
          <a:bodyPr/>
          <a:lstStyle/>
          <a:p>
            <a:r>
              <a:rPr lang="en-US" dirty="0" smtClean="0"/>
              <a:t>Fly everyone to one location</a:t>
            </a:r>
          </a:p>
          <a:p>
            <a:r>
              <a:rPr lang="en-US" dirty="0" smtClean="0"/>
              <a:t>Lock the team in a meeting room for 4-5 days</a:t>
            </a:r>
          </a:p>
          <a:p>
            <a:r>
              <a:rPr lang="en-US" dirty="0" smtClean="0"/>
              <a:t>Size and plan user stories for the next 10, 15, or 20 weeks using scaled agile or another agile methodology</a:t>
            </a:r>
          </a:p>
          <a:p>
            <a:r>
              <a:rPr lang="en-US" dirty="0" smtClean="0"/>
              <a:t>Deliver roadmap to leadership!</a:t>
            </a:r>
            <a:endParaRPr lang="en-US" dirty="0"/>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smtClean="0"/>
              <a:t>ontainer </a:t>
            </a:r>
            <a:r>
              <a:rPr lang="en-US" sz="1400" b="0" dirty="0"/>
              <a:t>image version  </a:t>
            </a:r>
          </a:p>
          <a:p>
            <a:pPr lvl="2"/>
            <a:r>
              <a:rPr lang="en-US" sz="1400" dirty="0"/>
              <a:t>S</a:t>
            </a:r>
            <a:r>
              <a:rPr lang="en-US" sz="1400" b="0" dirty="0" smtClean="0"/>
              <a:t>pecific </a:t>
            </a:r>
            <a:r>
              <a:rPr lang="en-US" sz="1400" b="0" dirty="0"/>
              <a:t>ports</a:t>
            </a:r>
          </a:p>
          <a:p>
            <a:pPr lvl="2"/>
            <a:r>
              <a:rPr lang="en-US" sz="1400" b="0" dirty="0" smtClean="0"/>
              <a:t>Etc.</a:t>
            </a:r>
            <a:endParaRPr lang="en-US" sz="1400" b="0" dirty="0"/>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r>
              <a:rPr lang="en-US" dirty="0">
                <a:solidFill>
                  <a:srgbClr val="E36C09"/>
                </a:solidFill>
              </a:rPr>
              <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2 – Run only below section)</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0" indent="0">
              <a:buNone/>
            </a:pPr>
            <a:r>
              <a:rPr lang="en-US" sz="2800" b="0" dirty="0">
                <a:hlinkClick r:id="rId3"/>
              </a:rPr>
              <a:t>https://github.com/gravitational/workshop/blob/master/k8s101.md</a:t>
            </a:r>
            <a:endParaRPr lang="en-US" sz="2800"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a:t>
            </a:r>
            <a:r>
              <a:rPr lang="en-US" sz="2800" dirty="0" smtClean="0"/>
              <a:t>groups</a:t>
            </a:r>
          </a:p>
          <a:p>
            <a:pPr marL="0" indent="0">
              <a:buNone/>
            </a:pPr>
            <a:endParaRPr lang="en-US" sz="2800" dirty="0" smtClean="0"/>
          </a:p>
          <a:p>
            <a:r>
              <a:rPr lang="en-US" sz="2800" dirty="0" smtClean="0"/>
              <a:t>Manual </a:t>
            </a:r>
            <a:r>
              <a:rPr lang="en-US" sz="2800" dirty="0"/>
              <a:t>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xmlns=""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xmlns=""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xmlns=""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xmlns=""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xmlns=""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xmlns=""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xmlns=""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xmlns=""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xmlns=""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xmlns=""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xmlns=""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xmlns=""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xmlns=""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xmlns=""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xmlns=""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xmlns=""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xmlns=""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xmlns=""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xmlns=""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xmlns=""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xmlns=""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xmlns=""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xmlns=""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xmlns=""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xmlns=""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xmlns=""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xmlns=""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xmlns=""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xmlns=""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xmlns=""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xmlns=""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xmlns=""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xmlns=""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xmlns=""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xmlns=""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xmlns=""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xmlns=""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xmlns=""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xmlns=""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xmlns=""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xmlns=""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xmlns=""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xmlns=""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xmlns=""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xmlns=""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xmlns=""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xmlns=""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xmlns=""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xmlns=""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xmlns=""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xmlns=""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xmlns=""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xmlns=""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xmlns=""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xmlns=""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xmlns=""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xmlns=""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xmlns=""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xmlns=""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xmlns=""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xmlns=""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xmlns=""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xmlns=""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xmlns=""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xmlns=""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xmlns=""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xmlns=""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xmlns=""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xmlns=""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xmlns=""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xmlns=""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xmlns=""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xmlns=""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xmlns=""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smtClean="0"/>
              <a:t>Complication</a:t>
            </a:r>
            <a:endParaRPr lang="en-US" dirty="0"/>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smtClean="0"/>
              <a:t>With no mechanism to reduce complexity, the application grows more complex </a:t>
            </a:r>
          </a:p>
          <a:p>
            <a:pPr marL="463550" lvl="1" indent="-457200"/>
            <a:r>
              <a:rPr lang="en-US" dirty="0" smtClean="0"/>
              <a:t>Add dependencies</a:t>
            </a:r>
          </a:p>
          <a:p>
            <a:pPr marL="463550" lvl="1" indent="-457200"/>
            <a:r>
              <a:rPr lang="en-US" dirty="0" smtClean="0"/>
              <a:t>Add features</a:t>
            </a:r>
          </a:p>
          <a:p>
            <a:pPr marL="463550" lvl="1" indent="-457200"/>
            <a:r>
              <a:rPr lang="en-US" dirty="0" smtClean="0"/>
              <a:t>Add Security</a:t>
            </a:r>
          </a:p>
          <a:p>
            <a:pPr marL="463550" lvl="1" indent="-457200"/>
            <a:r>
              <a:rPr lang="en-US" dirty="0" smtClean="0"/>
              <a:t>Etc.</a:t>
            </a:r>
            <a:endParaRPr lang="en-US" dirty="0"/>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xmlns=""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xmlns=""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xmlns=""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xmlns=""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xmlns=""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xmlns=""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393510-1EA4-534A-B48F-2BC776E79486}"/>
              </a:ext>
            </a:extLst>
          </p:cNvPr>
          <p:cNvSpPr>
            <a:spLocks noGrp="1"/>
          </p:cNvSpPr>
          <p:nvPr>
            <p:ph type="title"/>
          </p:nvPr>
        </p:nvSpPr>
        <p:spPr>
          <a:xfrm>
            <a:off x="381000" y="133529"/>
            <a:ext cx="8001000" cy="914400"/>
          </a:xfrm>
        </p:spPr>
        <p:txBody>
          <a:bodyPr>
            <a:noAutofit/>
          </a:bodyPr>
          <a:lstStyle/>
          <a:p>
            <a:r>
              <a:rPr lang="en-US" dirty="0"/>
              <a:t>Build </a:t>
            </a:r>
            <a:r>
              <a:rPr lang="en-US" dirty="0" smtClean="0"/>
              <a:t>Project </a:t>
            </a:r>
            <a:r>
              <a:rPr lang="en-US" dirty="0"/>
              <a:t>and </a:t>
            </a:r>
            <a:r>
              <a:rPr lang="en-US" dirty="0"/>
              <a:t>D</a:t>
            </a:r>
            <a:r>
              <a:rPr lang="en-US" dirty="0" smtClean="0"/>
              <a:t>ocker </a:t>
            </a:r>
            <a:r>
              <a:rPr lang="en-US" dirty="0"/>
              <a:t>I</a:t>
            </a:r>
            <a:r>
              <a:rPr lang="en-US" dirty="0" smtClean="0"/>
              <a:t>mage </a:t>
            </a:r>
            <a:r>
              <a:rPr lang="en-US" dirty="0"/>
              <a:t>- </a:t>
            </a:r>
            <a:r>
              <a:rPr lang="en-US" dirty="0" err="1"/>
              <a:t>productcatalogue</a:t>
            </a:r>
            <a:endParaRPr lang="en-US" dirty="0"/>
          </a:p>
        </p:txBody>
      </p:sp>
      <p:sp>
        <p:nvSpPr>
          <p:cNvPr id="4" name="Rectangle 3">
            <a:extLst>
              <a:ext uri="{FF2B5EF4-FFF2-40B4-BE49-F238E27FC236}">
                <a16:creationId xmlns:a16="http://schemas.microsoft.com/office/drawing/2014/main" xmlns=""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r>
              <a:rPr lang="en-US" i="1" dirty="0">
                <a:solidFill>
                  <a:srgbClr val="808080"/>
                </a:solidFill>
                <a:latin typeface="Calibri" panose="020F0502020204030204" pitchFamily="34" charset="0"/>
                <a:cs typeface="Calibri" panose="020F0502020204030204" pitchFamily="34" charset="0"/>
              </a:rPr>
              <a:t/>
            </a: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xmlns=""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r>
              <a:rPr lang="en-US" i="1" dirty="0">
                <a:solidFill>
                  <a:srgbClr val="808080"/>
                </a:solidFill>
                <a:latin typeface="Calibri" panose="020F0502020204030204" pitchFamily="34" charset="0"/>
                <a:cs typeface="Calibri" panose="020F0502020204030204" pitchFamily="34" charset="0"/>
              </a:rPr>
              <a:t/>
            </a: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r>
              <a:rPr lang="en-US" i="1" dirty="0">
                <a:solidFill>
                  <a:srgbClr val="808080"/>
                </a:solidFill>
                <a:latin typeface="Calibri" panose="020F0502020204030204" pitchFamily="34" charset="0"/>
                <a:cs typeface="Calibri" panose="020F0502020204030204" pitchFamily="34" charset="0"/>
              </a:rPr>
              <a:t/>
            </a: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xmlns=""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r>
              <a:rPr lang="en-US" i="1" dirty="0">
                <a:solidFill>
                  <a:srgbClr val="808080"/>
                </a:solidFill>
                <a:latin typeface="Calibri" panose="020F0502020204030204" pitchFamily="34" charset="0"/>
                <a:cs typeface="Calibri" panose="020F0502020204030204" pitchFamily="34" charset="0"/>
              </a:rPr>
              <a:t/>
            </a: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xmlns="" id="{F6E8A898-A38A-A14B-A27F-70AB882F0CB8}"/>
              </a:ext>
            </a:extLst>
          </p:cNvPr>
          <p:cNvSpPr>
            <a:spLocks noGrp="1"/>
          </p:cNvSpPr>
          <p:nvPr>
            <p:ph type="title"/>
          </p:nvPr>
        </p:nvSpPr>
        <p:spPr>
          <a:xfrm>
            <a:off x="381000" y="133529"/>
            <a:ext cx="8001000" cy="914400"/>
          </a:xfrm>
        </p:spPr>
        <p:txBody>
          <a:bodyPr>
            <a:noAutofit/>
          </a:bodyPr>
          <a:lstStyle/>
          <a:p>
            <a:r>
              <a:rPr lang="en-US" dirty="0"/>
              <a:t>Build </a:t>
            </a:r>
            <a:r>
              <a:rPr lang="en-US" dirty="0" smtClean="0"/>
              <a:t>Project </a:t>
            </a:r>
            <a:r>
              <a:rPr lang="en-US" dirty="0"/>
              <a:t>and </a:t>
            </a:r>
            <a:r>
              <a:rPr lang="en-US" dirty="0"/>
              <a:t>D</a:t>
            </a:r>
            <a:r>
              <a:rPr lang="en-US" dirty="0" smtClean="0"/>
              <a:t>ocker </a:t>
            </a:r>
            <a:r>
              <a:rPr lang="en-US" dirty="0"/>
              <a:t>I</a:t>
            </a:r>
            <a:r>
              <a:rPr lang="en-US" dirty="0" smtClean="0"/>
              <a:t>mage </a:t>
            </a:r>
            <a:r>
              <a:rPr lang="en-US" dirty="0"/>
              <a:t>-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r>
              <a:rPr lang="en-US" i="1" dirty="0">
                <a:solidFill>
                  <a:srgbClr val="808080"/>
                </a:solidFill>
                <a:latin typeface="Calibri" panose="020F0502020204030204" pitchFamily="34" charset="0"/>
                <a:cs typeface="Calibri" panose="020F0502020204030204" pitchFamily="34" charset="0"/>
              </a:rPr>
              <a:t/>
            </a: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xmlns=""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r>
              <a:rPr lang="en-US" i="1" dirty="0">
                <a:solidFill>
                  <a:srgbClr val="808080"/>
                </a:solidFill>
                <a:latin typeface="Calibri" panose="020F0502020204030204" pitchFamily="34" charset="0"/>
                <a:cs typeface="Calibri" panose="020F0502020204030204" pitchFamily="34" charset="0"/>
              </a:rPr>
              <a:t/>
            </a: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xmlns="" id="{2EDAA3A4-C258-954D-9D96-719DA08F3C5B}"/>
              </a:ext>
            </a:extLst>
          </p:cNvPr>
          <p:cNvSpPr>
            <a:spLocks noGrp="1"/>
          </p:cNvSpPr>
          <p:nvPr>
            <p:ph type="title"/>
          </p:nvPr>
        </p:nvSpPr>
        <p:spPr>
          <a:xfrm>
            <a:off x="381000" y="133529"/>
            <a:ext cx="8001000" cy="914400"/>
          </a:xfrm>
        </p:spPr>
        <p:txBody>
          <a:bodyPr>
            <a:noAutofit/>
          </a:bodyPr>
          <a:lstStyle/>
          <a:p>
            <a:r>
              <a:rPr lang="en-US" dirty="0"/>
              <a:t>Build </a:t>
            </a:r>
            <a:r>
              <a:rPr lang="en-US" dirty="0" smtClean="0"/>
              <a:t>Project </a:t>
            </a:r>
            <a:r>
              <a:rPr lang="en-US" dirty="0"/>
              <a:t>and </a:t>
            </a:r>
            <a:r>
              <a:rPr lang="en-US" dirty="0"/>
              <a:t>D</a:t>
            </a:r>
            <a:r>
              <a:rPr lang="en-US" dirty="0" smtClean="0"/>
              <a:t>ocker </a:t>
            </a:r>
            <a:r>
              <a:rPr lang="en-US" dirty="0"/>
              <a:t>I</a:t>
            </a:r>
            <a:r>
              <a:rPr lang="en-US" dirty="0" smtClean="0"/>
              <a:t>mage </a:t>
            </a:r>
            <a:r>
              <a:rPr lang="en-US" dirty="0"/>
              <a:t>- shopfront</a:t>
            </a:r>
          </a:p>
        </p:txBody>
      </p:sp>
    </p:spTree>
    <p:extLst>
      <p:ext uri="{BB962C8B-B14F-4D97-AF65-F5344CB8AC3E}">
        <p14:creationId xmlns:p14="http://schemas.microsoft.com/office/powerpoint/2010/main" val="25723039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xmlns=""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xmlns=""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r>
              <a:rPr lang="en-US" sz="1400" dirty="0"/>
              <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r>
              <a:rPr lang="en-US" sz="1400" dirty="0"/>
              <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r>
              <a:rPr lang="en-US" sz="1400" dirty="0"/>
              <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r>
              <a:rPr lang="en-US" sz="1400" dirty="0"/>
              <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r>
              <a:rPr lang="en-US" sz="1400" dirty="0"/>
              <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xmlns=""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r>
              <a:rPr lang="en-US" sz="1400" dirty="0"/>
              <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r>
              <a:rPr lang="en-US" sz="1400" dirty="0"/>
              <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r>
              <a:rPr lang="en-US" sz="1400" dirty="0"/>
              <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r>
              <a:rPr lang="en-US" sz="1400" dirty="0"/>
              <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xmlns=""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r>
              <a:rPr lang="en-US" sz="1400" dirty="0"/>
              <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r>
              <a:rPr lang="en-US" sz="1400" dirty="0"/>
              <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r>
              <a:rPr lang="en-US" sz="1400" dirty="0"/>
              <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r>
              <a:rPr lang="en-US" sz="1400" dirty="0"/>
              <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xmlns=""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r>
              <a:rPr lang="en-US" sz="1400" dirty="0"/>
              <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r>
              <a:rPr lang="en-US" sz="1400" dirty="0"/>
              <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r>
              <a:rPr lang="en-US" sz="1400" dirty="0"/>
              <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r>
              <a:rPr lang="en-US" sz="1400" dirty="0"/>
              <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xmlns=""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r>
              <a:rPr lang="en-US" sz="1400" dirty="0"/>
              <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xmlns=""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r>
              <a:rPr lang="en-US" sz="1400" dirty="0"/>
              <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xmlns=""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xmlns=""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Create a separate service for each piece</a:t>
            </a:r>
          </a:p>
          <a:p>
            <a:pPr marL="514350" indent="-514350">
              <a:buFont typeface="+mj-lt"/>
              <a:buAutoNum type="arabicPeriod"/>
            </a:pPr>
            <a:r>
              <a:rPr lang="en-US" sz="2000" b="0" dirty="0"/>
              <a:t>Take out data dependency from each other</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r>
              <a:rPr lang="en-US" sz="2000" dirty="0">
                <a:hlinkClick r:id="rId3"/>
              </a:rPr>
              <a:t>https://github.com/shekhar2010us/microservices_kubernetes_docker/blob/master/setup.md</a:t>
            </a: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a:t>
            </a:r>
            <a:r>
              <a:rPr lang="en-US" dirty="0" smtClean="0"/>
              <a:t>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endParaRPr lang="en-US" dirty="0"/>
          </a:p>
        </p:txBody>
      </p:sp>
      <p:sp>
        <p:nvSpPr>
          <p:cNvPr id="7" name="Text Placeholder 6"/>
          <p:cNvSpPr>
            <a:spLocks noGrp="1"/>
          </p:cNvSpPr>
          <p:nvPr>
            <p:ph type="body" idx="1"/>
          </p:nvPr>
        </p:nvSpPr>
        <p:spPr/>
        <p:txBody>
          <a:bodyPr>
            <a:normAutofit/>
          </a:bodyPr>
          <a:lstStyle/>
          <a:p>
            <a:r>
              <a:rPr lang="en-US" dirty="0" smtClean="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a:t>
            </a:r>
            <a:r>
              <a:rPr lang="en-US" sz="3200" dirty="0" smtClean="0"/>
              <a:t>Cheat </a:t>
            </a:r>
            <a:r>
              <a:rPr lang="en-US" sz="3200" dirty="0"/>
              <a:t>S</a:t>
            </a:r>
            <a:r>
              <a:rPr lang="en-US" sz="3200" dirty="0" smtClean="0"/>
              <a:t>heet </a:t>
            </a:r>
            <a:r>
              <a:rPr lang="en-US" sz="3200" dirty="0"/>
              <a:t>(CRUD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r>
              <a:rPr lang="en-US" dirty="0">
                <a:solidFill>
                  <a:srgbClr val="E36C09"/>
                </a:solidFill>
              </a:rPr>
              <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a:t>
            </a:r>
            <a:r>
              <a:rPr lang="en-US" dirty="0" smtClean="0"/>
              <a:t>Complex </a:t>
            </a:r>
            <a:r>
              <a:rPr lang="en-US" dirty="0"/>
              <a:t>A</a:t>
            </a:r>
            <a:r>
              <a:rPr lang="en-US" dirty="0" smtClean="0"/>
              <a:t>pp </a:t>
            </a:r>
            <a:r>
              <a:rPr lang="en-US" dirty="0"/>
              <a:t>is </a:t>
            </a:r>
            <a:r>
              <a:rPr lang="en-US" dirty="0" smtClean="0"/>
              <a:t>Hard</a:t>
            </a:r>
            <a:endParaRPr lang="en-US" dirty="0"/>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850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a:t>
            </a:r>
            <a:r>
              <a:rPr lang="en-US" dirty="0" smtClean="0"/>
              <a:t>Complex </a:t>
            </a:r>
            <a:r>
              <a:rPr lang="en-US" dirty="0"/>
              <a:t>A</a:t>
            </a:r>
            <a:r>
              <a:rPr lang="en-US" dirty="0" smtClean="0"/>
              <a:t>pp </a:t>
            </a:r>
            <a:r>
              <a:rPr lang="en-US" dirty="0"/>
              <a:t>is </a:t>
            </a:r>
            <a:r>
              <a:rPr lang="en-US" dirty="0" smtClean="0"/>
              <a:t>Hard</a:t>
            </a:r>
            <a:endParaRPr lang="en-US" dirty="0"/>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a:t>
            </a:r>
            <a:r>
              <a:rPr lang="en-US" dirty="0" smtClean="0"/>
              <a:t>Complex </a:t>
            </a:r>
            <a:r>
              <a:rPr lang="en-US" dirty="0"/>
              <a:t>A</a:t>
            </a:r>
            <a:r>
              <a:rPr lang="en-US" dirty="0" smtClean="0"/>
              <a:t>pp </a:t>
            </a:r>
            <a:r>
              <a:rPr lang="en-US" dirty="0"/>
              <a:t>is </a:t>
            </a:r>
            <a:r>
              <a:rPr lang="en-US" dirty="0" smtClean="0"/>
              <a:t>Hard</a:t>
            </a:r>
            <a:endParaRPr lang="en-US" dirty="0"/>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a:t>
            </a:r>
            <a:r>
              <a:rPr lang="en-US" dirty="0" smtClean="0"/>
              <a:t>Work</a:t>
            </a:r>
            <a:endParaRPr lang="en-US" dirty="0"/>
          </a:p>
        </p:txBody>
      </p:sp>
      <p:sp>
        <p:nvSpPr>
          <p:cNvPr id="7" name="Text Placeholder 6"/>
          <p:cNvSpPr>
            <a:spLocks noGrp="1"/>
          </p:cNvSpPr>
          <p:nvPr>
            <p:ph type="body" idx="1"/>
          </p:nvPr>
        </p:nvSpPr>
        <p:spPr/>
        <p:txBody>
          <a:bodyPr/>
          <a:lstStyle/>
          <a:p>
            <a:r>
              <a:rPr lang="en-US" dirty="0" smtClean="0"/>
              <a:t>Part 4</a:t>
            </a:r>
            <a:endParaRPr lang="en-US" dirty="0"/>
          </a:p>
        </p:txBody>
      </p:sp>
    </p:spTree>
    <p:extLst>
      <p:ext uri="{BB962C8B-B14F-4D97-AF65-F5344CB8AC3E}">
        <p14:creationId xmlns:p14="http://schemas.microsoft.com/office/powerpoint/2010/main" val="66668329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r>
              <a:rPr lang="en-US" dirty="0">
                <a:solidFill>
                  <a:srgbClr val="E36C09"/>
                </a:solidFill>
              </a:rPr>
              <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a:t>
            </a:r>
            <a:r>
              <a:rPr lang="en-US" dirty="0" smtClean="0"/>
              <a:t>View</a:t>
            </a:r>
            <a:endParaRPr lang="en-US" dirty="0"/>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r>
              <a:rPr lang="en-US" dirty="0">
                <a:solidFill>
                  <a:srgbClr val="E36C09"/>
                </a:solidFill>
              </a:rPr>
              <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smtClean="0"/>
              <a:t>Walmart Canada: Situation</a:t>
            </a:r>
            <a:endParaRPr lang="en-US" dirty="0"/>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smtClean="0"/>
              <a:t>Designed in 2012, Walmart Canada’s website failed on Black Friday for two years in a row. </a:t>
            </a:r>
          </a:p>
          <a:p>
            <a:r>
              <a:rPr lang="en-US" sz="2400" b="0" smtClean="0"/>
              <a:t>Traffic was increasing every year, keeping the team off balance</a:t>
            </a:r>
          </a:p>
          <a:p>
            <a:r>
              <a:rPr lang="en-US" sz="2400" b="0" smtClean="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a:t>
            </a:r>
            <a:r>
              <a:rPr lang="en-US" dirty="0"/>
              <a:t>L</a:t>
            </a:r>
            <a:r>
              <a:rPr lang="en-US" dirty="0" smtClean="0"/>
              <a:t>egacy </a:t>
            </a:r>
            <a:r>
              <a:rPr lang="en-US" dirty="0"/>
              <a:t>M</a:t>
            </a:r>
            <a:r>
              <a:rPr lang="en-US" dirty="0" smtClean="0"/>
              <a:t>onoliths</a:t>
            </a:r>
            <a:r>
              <a:rPr lang="en-US" dirty="0"/>
              <a:t>:</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a:t>
            </a:r>
            <a:r>
              <a:rPr lang="en-US" dirty="0" smtClean="0"/>
              <a:t>Legacy </a:t>
            </a:r>
            <a:r>
              <a:rPr lang="en-US" dirty="0"/>
              <a:t>M</a:t>
            </a:r>
            <a:r>
              <a:rPr lang="en-US" dirty="0" smtClean="0"/>
              <a:t>onoliths</a:t>
            </a:r>
            <a:r>
              <a:rPr lang="en-US" dirty="0"/>
              <a:t>:</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fontScale="925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a:t>
            </a:r>
            <a:r>
              <a:rPr lang="en-US" sz="2000" dirty="0" smtClean="0"/>
              <a:t>se </a:t>
            </a:r>
            <a:r>
              <a:rPr lang="en-US" sz="2000" dirty="0"/>
              <a:t>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a:t>
            </a:r>
            <a:r>
              <a:rPr lang="en-US" sz="1300" dirty="0" smtClean="0">
                <a:latin typeface="+mn-lt"/>
              </a:rPr>
              <a:t>– Functions as </a:t>
            </a:r>
            <a:r>
              <a:rPr lang="en-US" sz="1300" dirty="0">
                <a:latin typeface="+mn-lt"/>
              </a:rPr>
              <a:t>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Core Objectives</a:t>
            </a:r>
            <a:endParaRPr lang="en-US" dirty="0"/>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smtClean="0"/>
              <a:t>Understand </a:t>
            </a:r>
            <a:r>
              <a:rPr lang="en-US" sz="2000" dirty="0"/>
              <a:t>how to adopt, plan or improve your transition to </a:t>
            </a:r>
            <a:r>
              <a:rPr lang="en-US" sz="2000" dirty="0" smtClean="0"/>
              <a:t>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smtClean="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smtClean="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t>
            </a:r>
            <a:r>
              <a:rPr lang="en-US" dirty="0" smtClean="0"/>
              <a:t>Advantages</a:t>
            </a:r>
            <a:endParaRPr lang="en-US" dirty="0"/>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smtClean="0"/>
              <a:t>				-</a:t>
            </a:r>
            <a:r>
              <a:rPr lang="en-US" sz="2400" dirty="0"/>
              <a:t>Gene </a:t>
            </a:r>
            <a:r>
              <a:rPr lang="en-US" sz="2400" dirty="0" smtClean="0"/>
              <a:t>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a:t>
            </a:r>
            <a:r>
              <a:rPr lang="en-US" sz="2400" dirty="0" smtClean="0"/>
              <a:t>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a:t>
            </a:r>
            <a:r>
              <a:rPr lang="en-US" dirty="0" smtClean="0"/>
              <a:t>Building </a:t>
            </a:r>
            <a:r>
              <a:rPr lang="en-US" dirty="0"/>
              <a:t>B</a:t>
            </a:r>
            <a:r>
              <a:rPr lang="en-US" dirty="0" smtClean="0"/>
              <a:t>locks</a:t>
            </a:r>
            <a:endParaRPr lang="en-US" dirty="0"/>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to Expect from this Class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xmlns=""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Writing Monolithic - Java</a:t>
            </a:r>
          </a:p>
        </p:txBody>
      </p:sp>
      <p:sp>
        <p:nvSpPr>
          <p:cNvPr id="3" name="Content Placeholder 2"/>
          <p:cNvSpPr>
            <a:spLocks noGrp="1"/>
          </p:cNvSpPr>
          <p:nvPr>
            <p:ph idx="1"/>
          </p:nvPr>
        </p:nvSpPr>
        <p:spPr>
          <a:xfrm>
            <a:off x="628650" y="2128837"/>
            <a:ext cx="7886700" cy="3509963"/>
          </a:xfrm>
        </p:spPr>
        <p:txBody>
          <a:bodyPr>
            <a:normAutofit lnSpcReduction="1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buNone/>
            </a:pPr>
            <a:r>
              <a:rPr lang="en-US" sz="2000" dirty="0">
                <a:solidFill>
                  <a:srgbClr val="0070C0"/>
                </a:solidFill>
                <a:hlinkClick r:id="rId3"/>
              </a:rPr>
              <a:t>https://github.com/shekhar2010us/microservices_monolithic_docker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xmlns=""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xmlns=""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xmlns=""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xmlns=""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xmlns=""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xmlns=""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xmlns=""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xmlns=""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xmlns=""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xmlns=""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xmlns=""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xmlns=""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xmlns=""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xmlns=""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xmlns="" id="{CB0ED743-87AC-4A56-ADF6-2509D078E0FB}"/>
              </a:ext>
            </a:extLst>
          </p:cNvPr>
          <p:cNvSpPr txBox="1"/>
          <p:nvPr/>
        </p:nvSpPr>
        <p:spPr>
          <a:xfrm>
            <a:off x="1834986" y="6279286"/>
            <a:ext cx="7232814" cy="492443"/>
          </a:xfrm>
          <a:prstGeom prst="rect">
            <a:avLst/>
          </a:prstGeom>
          <a:noFill/>
        </p:spPr>
        <p:txBody>
          <a:bodyPr wrap="none" rtlCol="0">
            <a:spAutoFit/>
          </a:bodyPr>
          <a:lstStyle/>
          <a:p>
            <a:r>
              <a:rPr lang="en-US" sz="1400" dirty="0">
                <a:latin typeface="+mn-lt"/>
                <a:hlinkClick r:id="rId3"/>
              </a:rPr>
              <a:t>https://github.com/shekhar2010us/microservices_monolithic_docker/blob/master/README.md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xmlns=""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xmlns=""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xmlns=""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Monolithic</a:t>
            </a:r>
          </a:p>
        </p:txBody>
      </p:sp>
      <p:sp>
        <p:nvSpPr>
          <p:cNvPr id="4" name="TextBox 3">
            <a:extLst>
              <a:ext uri="{FF2B5EF4-FFF2-40B4-BE49-F238E27FC236}">
                <a16:creationId xmlns:a16="http://schemas.microsoft.com/office/drawing/2014/main" xmlns="" id="{BE7BA9FD-9EDA-4F74-93CB-D2DF2988CCFA}"/>
              </a:ext>
            </a:extLst>
          </p:cNvPr>
          <p:cNvSpPr txBox="1"/>
          <p:nvPr/>
        </p:nvSpPr>
        <p:spPr>
          <a:xfrm>
            <a:off x="388572" y="4114800"/>
            <a:ext cx="7688628" cy="1015663"/>
          </a:xfrm>
          <a:prstGeom prst="rect">
            <a:avLst/>
          </a:prstGeom>
          <a:noFill/>
        </p:spPr>
        <p:txBody>
          <a:bodyPr wrap="square" rtlCol="0">
            <a:spAutoFit/>
          </a:bodyPr>
          <a:lstStyle/>
          <a:p>
            <a:r>
              <a:rPr lang="en-US" sz="2400" dirty="0">
                <a:latin typeface="+mn-lt"/>
                <a:hlinkClick r:id="rId3"/>
              </a:rPr>
              <a:t>https://github.com/shekhar2010us/microservices_monolithic_docker/blob/master/setup_notes.md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xmlns="" id="{C6B2AD71-2381-43DA-A473-391E8AB73909}"/>
              </a:ext>
            </a:extLst>
          </p:cNvPr>
          <p:cNvSpPr txBox="1"/>
          <p:nvPr/>
        </p:nvSpPr>
        <p:spPr>
          <a:xfrm>
            <a:off x="1295400" y="1905000"/>
            <a:ext cx="5105400"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mn-lt"/>
              </a:rPr>
              <a:t>Login to virtual machine</a:t>
            </a:r>
          </a:p>
          <a:p>
            <a:pPr marL="342900" indent="-342900">
              <a:buFont typeface="Arial" panose="020B0604020202020204" pitchFamily="34" charset="0"/>
              <a:buChar char="•"/>
            </a:pPr>
            <a:r>
              <a:rPr lang="en-US" sz="2000" b="1" dirty="0">
                <a:latin typeface="+mn-lt"/>
              </a:rPr>
              <a:t>Install docker, maven and git</a:t>
            </a:r>
          </a:p>
          <a:p>
            <a:pPr marL="342900" indent="-342900">
              <a:buFont typeface="Arial" panose="020B0604020202020204" pitchFamily="34" charset="0"/>
              <a:buChar char="•"/>
            </a:pPr>
            <a:r>
              <a:rPr lang="en-US" sz="2000" b="1" dirty="0">
                <a:latin typeface="+mn-lt"/>
              </a:rPr>
              <a:t>Pull code</a:t>
            </a:r>
          </a:p>
          <a:p>
            <a:pPr marL="342900" indent="-342900">
              <a:buFont typeface="Arial" panose="020B0604020202020204" pitchFamily="34" charset="0"/>
              <a:buChar char="•"/>
            </a:pPr>
            <a:r>
              <a:rPr lang="en-US" sz="2000" b="1" dirty="0">
                <a:latin typeface="+mn-lt"/>
              </a:rPr>
              <a:t>Build code</a:t>
            </a:r>
          </a:p>
          <a:p>
            <a:pPr marL="342900" indent="-342900">
              <a:buFont typeface="Arial" panose="020B0604020202020204" pitchFamily="34" charset="0"/>
              <a:buChar char="•"/>
            </a:pPr>
            <a:r>
              <a:rPr lang="en-US" sz="2000" b="1" dirty="0">
                <a:latin typeface="+mn-lt"/>
              </a:rPr>
              <a:t>Build docker image</a:t>
            </a:r>
          </a:p>
          <a:p>
            <a:pPr marL="342900" indent="-342900">
              <a:buFont typeface="Arial" panose="020B0604020202020204" pitchFamily="34" charset="0"/>
              <a:buChar char="•"/>
            </a:pPr>
            <a:r>
              <a:rPr lang="en-US" sz="2000" b="1" dirty="0">
                <a:latin typeface="+mn-lt"/>
              </a:rPr>
              <a:t>Run docker-compose</a:t>
            </a:r>
          </a:p>
        </p:txBody>
      </p:sp>
    </p:spTree>
    <p:extLst>
      <p:ext uri="{BB962C8B-B14F-4D97-AF65-F5344CB8AC3E}">
        <p14:creationId xmlns:p14="http://schemas.microsoft.com/office/powerpoint/2010/main" val="3785531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a:t>
            </a:r>
            <a:r>
              <a:rPr lang="en-US" dirty="0"/>
              <a:t>p</a:t>
            </a:r>
            <a:r>
              <a:rPr lang="en-US" dirty="0" smtClean="0"/>
              <a:t>attern</a:t>
            </a:r>
            <a:r>
              <a:rPr lang="en-US" dirty="0"/>
              <a:t>?</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endParaRPr lang="en-US" dirty="0"/>
          </a:p>
        </p:txBody>
      </p:sp>
      <p:sp>
        <p:nvSpPr>
          <p:cNvPr id="7" name="Text Placeholder 6"/>
          <p:cNvSpPr>
            <a:spLocks noGrp="1"/>
          </p:cNvSpPr>
          <p:nvPr>
            <p:ph type="body" idx="1"/>
          </p:nvPr>
        </p:nvSpPr>
        <p:spPr/>
        <p:txBody>
          <a:bodyPr>
            <a:normAutofit fontScale="92500" lnSpcReduction="20000"/>
          </a:bodyPr>
          <a:lstStyle/>
          <a:p>
            <a:r>
              <a:rPr lang="en-US" dirty="0" smtClean="0"/>
              <a:t>Part 1</a:t>
            </a:r>
          </a:p>
          <a:p>
            <a:endParaRPr lang="en-US" dirty="0"/>
          </a:p>
          <a:p>
            <a:endParaRPr lang="en-US" dirty="0" smtClean="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a:t>
            </a:r>
            <a:r>
              <a:rPr lang="en-US" sz="1600" b="1" dirty="0" smtClean="0">
                <a:latin typeface="+mn-lt"/>
              </a:rPr>
              <a:t>nables </a:t>
            </a:r>
            <a:r>
              <a:rPr lang="en-US" sz="1600" b="1" dirty="0">
                <a:latin typeface="+mn-lt"/>
              </a:rPr>
              <a:t>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a:t>
            </a:r>
            <a:r>
              <a:rPr lang="en-US" sz="1400" dirty="0" smtClean="0">
                <a:latin typeface="+mn-lt"/>
              </a:rPr>
              <a:t>eliably </a:t>
            </a:r>
            <a:r>
              <a:rPr lang="en-US" sz="1400" dirty="0">
                <a:latin typeface="+mn-lt"/>
              </a:rPr>
              <a:t>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r>
              <a:rPr lang="en-US" sz="1400" dirty="0"/>
              <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a:t>
            </a:r>
            <a:r>
              <a:rPr lang="en-US" sz="1600" b="1" dirty="0" smtClean="0">
                <a:latin typeface="+mn-lt"/>
              </a:rPr>
              <a:t>Queries </a:t>
            </a:r>
            <a:r>
              <a:rPr lang="en-US" sz="1600" b="1" dirty="0">
                <a:latin typeface="+mn-lt"/>
              </a:rPr>
              <a:t>in Microservices </a:t>
            </a:r>
            <a:r>
              <a:rPr lang="en-US" sz="1600" b="1" dirty="0" smtClean="0">
                <a:latin typeface="+mn-lt"/>
              </a:rPr>
              <a:t>Architecture</a:t>
            </a:r>
            <a:endParaRPr lang="en-US" sz="1600" b="1" dirty="0">
              <a:latin typeface="+mn-lt"/>
            </a:endParaRP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a:t>
            </a:r>
            <a:r>
              <a:rPr lang="en-US" dirty="0" smtClean="0"/>
              <a:t>Journey </a:t>
            </a:r>
            <a:r>
              <a:rPr lang="en-US" dirty="0"/>
              <a:t>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a:t>
            </a:r>
            <a:r>
              <a:rPr lang="en-US" dirty="0" smtClean="0"/>
              <a:t>Instance </a:t>
            </a:r>
            <a:r>
              <a:rPr lang="en-US" dirty="0"/>
              <a:t>p</a:t>
            </a:r>
            <a:r>
              <a:rPr lang="en-US" dirty="0" smtClean="0"/>
              <a:t>er </a:t>
            </a:r>
            <a:r>
              <a:rPr lang="en-US" dirty="0"/>
              <a:t>H</a:t>
            </a:r>
            <a:r>
              <a:rPr lang="en-US" dirty="0" smtClean="0"/>
              <a:t>ost</a:t>
            </a:r>
            <a:endParaRPr lang="en-US"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a:t>
            </a:r>
            <a:r>
              <a:rPr lang="en-US" dirty="0" smtClean="0"/>
              <a:t>Instance </a:t>
            </a:r>
            <a:r>
              <a:rPr lang="en-US" dirty="0"/>
              <a:t>per </a:t>
            </a:r>
            <a:r>
              <a:rPr lang="en-US" dirty="0" smtClean="0"/>
              <a:t>Host</a:t>
            </a:r>
            <a:endParaRPr lang="en-US"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smtClean="0">
                <a:latin typeface="+mn-lt"/>
              </a:rPr>
              <a:t>Deploy </a:t>
            </a:r>
            <a:r>
              <a:rPr lang="en-US" sz="1600" b="1" dirty="0">
                <a:latin typeface="+mn-lt"/>
              </a:rPr>
              <a:t>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smtClean="0">
                <a:latin typeface="+mn-lt"/>
              </a:rPr>
              <a:t>Benefits</a:t>
            </a:r>
            <a:r>
              <a:rPr lang="en-US" sz="1600" b="1" dirty="0">
                <a:latin typeface="+mn-lt"/>
              </a:rPr>
              <a:t>:</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a:t>
            </a:r>
            <a:r>
              <a:rPr lang="en-US" dirty="0" smtClean="0"/>
              <a:t>Instance </a:t>
            </a:r>
            <a:r>
              <a:rPr lang="en-US" dirty="0"/>
              <a:t>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a:t>
            </a:r>
            <a:r>
              <a:rPr lang="en-US" dirty="0" smtClean="0"/>
              <a:t>Instance </a:t>
            </a:r>
            <a:r>
              <a:rPr lang="en-US" dirty="0"/>
              <a:t>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a:t>
            </a:r>
            <a:r>
              <a:rPr lang="en-US" dirty="0" smtClean="0"/>
              <a:t>Team </a:t>
            </a:r>
            <a:r>
              <a:rPr lang="en-US" dirty="0"/>
              <a:t>B</a:t>
            </a:r>
            <a:r>
              <a:rPr lang="en-US" dirty="0" smtClean="0"/>
              <a:t>uilding </a:t>
            </a:r>
            <a:r>
              <a:rPr lang="en-US" dirty="0"/>
              <a:t>an </a:t>
            </a:r>
            <a:r>
              <a:rPr lang="en-US" dirty="0" smtClean="0"/>
              <a:t>Enterprise </a:t>
            </a:r>
            <a:r>
              <a:rPr lang="en-US" dirty="0"/>
              <a:t>A</a:t>
            </a:r>
            <a:r>
              <a:rPr lang="en-US" dirty="0" smtClean="0"/>
              <a:t>pp</a:t>
            </a:r>
            <a:endParaRPr lang="en-US" dirty="0"/>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smtClean="0"/>
              <a:t>Client-Side </a:t>
            </a:r>
            <a:r>
              <a:rPr lang="en-US" dirty="0"/>
              <a:t>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smtClean="0"/>
              <a:t>Server-Side </a:t>
            </a:r>
            <a:r>
              <a:rPr lang="en-US" dirty="0"/>
              <a:t>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r>
              <a:rPr lang="en-US" sz="1600" b="1" dirty="0" smtClean="0">
                <a:latin typeface="+mn-lt"/>
              </a:rPr>
              <a:t>:</a:t>
            </a:r>
          </a:p>
          <a:p>
            <a:pPr marL="285750" indent="-285750">
              <a:buClr>
                <a:schemeClr val="accent3"/>
              </a:buClr>
              <a:buFont typeface="Wingdings" panose="05000000000000000000" pitchFamily="2" charset="2"/>
              <a:buChar char="§"/>
            </a:pPr>
            <a:r>
              <a:rPr lang="en-US" sz="1600" b="1" dirty="0" smtClean="0">
                <a:latin typeface="+mn-lt"/>
              </a:rPr>
              <a:t>Wrap </a:t>
            </a:r>
            <a:r>
              <a:rPr lang="en-US" sz="1600" b="1" dirty="0">
                <a:latin typeface="+mn-lt"/>
              </a:rPr>
              <a:t>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35599</TotalTime>
  <Words>16314</Words>
  <Application>Microsoft Office PowerPoint</Application>
  <PresentationFormat>On-screen Show (4:3)</PresentationFormat>
  <Paragraphs>2474</Paragraphs>
  <Slides>273</Slides>
  <Notes>273</Notes>
  <HiddenSlides>0</HiddenSlides>
  <MMClips>0</MMClips>
  <ScaleCrop>false</ScaleCrop>
  <HeadingPairs>
    <vt:vector size="4" baseType="variant">
      <vt:variant>
        <vt:lpstr>Theme</vt:lpstr>
      </vt:variant>
      <vt:variant>
        <vt:i4>1</vt:i4>
      </vt:variant>
      <vt:variant>
        <vt:lpstr>Slide Titles</vt:lpstr>
      </vt:variant>
      <vt:variant>
        <vt:i4>273</vt:i4>
      </vt:variant>
    </vt:vector>
  </HeadingPairs>
  <TitlesOfParts>
    <vt:vector size="274" baseType="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Writing Monolithic - Java</vt:lpstr>
      <vt:lpstr>Sample Monolithic App in Java</vt:lpstr>
      <vt:lpstr>Project Structure</vt:lpstr>
      <vt:lpstr>Setup – Running Java Monolithic</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Multi-Node Kubernetes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Kubernetes Connect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Ashley Lee</cp:lastModifiedBy>
  <cp:revision>1177</cp:revision>
  <cp:lastPrinted>2017-12-04T19:27:05Z</cp:lastPrinted>
  <dcterms:created xsi:type="dcterms:W3CDTF">2012-07-24T18:59:53Z</dcterms:created>
  <dcterms:modified xsi:type="dcterms:W3CDTF">2018-10-04T19:22:59Z</dcterms:modified>
</cp:coreProperties>
</file>